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4"/>
  </p:notesMasterIdLst>
  <p:sldIdLst>
    <p:sldId id="259" r:id="rId3"/>
    <p:sldId id="263" r:id="rId4"/>
    <p:sldId id="267" r:id="rId5"/>
    <p:sldId id="261" r:id="rId6"/>
    <p:sldId id="272" r:id="rId7"/>
    <p:sldId id="280" r:id="rId8"/>
    <p:sldId id="278" r:id="rId9"/>
    <p:sldId id="274" r:id="rId10"/>
    <p:sldId id="279" r:id="rId11"/>
    <p:sldId id="268" r:id="rId12"/>
    <p:sldId id="281" r:id="rId13"/>
    <p:sldId id="270" r:id="rId14"/>
    <p:sldId id="264" r:id="rId15"/>
    <p:sldId id="273" r:id="rId16"/>
    <p:sldId id="288" r:id="rId17"/>
    <p:sldId id="262" r:id="rId18"/>
    <p:sldId id="283" r:id="rId19"/>
    <p:sldId id="284" r:id="rId20"/>
    <p:sldId id="282" r:id="rId21"/>
    <p:sldId id="286" r:id="rId22"/>
    <p:sldId id="285" r:id="rId23"/>
  </p:sldIdLst>
  <p:sldSz cx="9906000" cy="6858000" type="A4"/>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autoAdjust="0"/>
    <p:restoredTop sz="70497" autoAdjust="0"/>
  </p:normalViewPr>
  <p:slideViewPr>
    <p:cSldViewPr snapToGrid="0">
      <p:cViewPr>
        <p:scale>
          <a:sx n="50" d="100"/>
          <a:sy n="50" d="100"/>
        </p:scale>
        <p:origin x="-792" y="-150"/>
      </p:cViewPr>
      <p:guideLst>
        <p:guide orient="horz" pos="2160"/>
        <p:guide pos="3120"/>
      </p:guideLst>
    </p:cSldViewPr>
  </p:slideViewPr>
  <p:notesTextViewPr>
    <p:cViewPr>
      <p:scale>
        <a:sx n="1" d="1"/>
        <a:sy n="1" d="1"/>
      </p:scale>
      <p:origin x="0" y="0"/>
    </p:cViewPr>
  </p:notesTextViewPr>
  <p:sorterViewPr>
    <p:cViewPr>
      <p:scale>
        <a:sx n="100" d="100"/>
        <a:sy n="100" d="100"/>
      </p:scale>
      <p:origin x="0" y="-373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603174603174602E-2"/>
          <c:y val="5.2757793764988008E-2"/>
          <c:w val="0.91111111111111109"/>
          <c:h val="0.75299760191846521"/>
        </c:manualLayout>
      </c:layout>
      <c:barChart>
        <c:barDir val="col"/>
        <c:grouping val="clustered"/>
        <c:varyColors val="0"/>
        <c:ser>
          <c:idx val="0"/>
          <c:order val="0"/>
          <c:tx>
            <c:strRef>
              <c:f>Sheet1!$A$2</c:f>
              <c:strCache>
                <c:ptCount val="1"/>
                <c:pt idx="0">
                  <c:v>всего педагогов</c:v>
                </c:pt>
              </c:strCache>
            </c:strRef>
          </c:tx>
          <c:spPr>
            <a:gradFill rotWithShape="0">
              <a:gsLst>
                <a:gs pos="0">
                  <a:srgbClr xmlns:mc="http://schemas.openxmlformats.org/markup-compatibility/2006" xmlns:a14="http://schemas.microsoft.com/office/drawing/2010/main" val="000000" mc:Ignorable="a14" a14:legacySpreadsheetColorIndex="51">
                    <a:gamma/>
                    <a:shade val="46275"/>
                    <a:invGamma/>
                  </a:srgbClr>
                </a:gs>
                <a:gs pos="50000">
                  <a:srgbClr xmlns:mc="http://schemas.openxmlformats.org/markup-compatibility/2006" xmlns:a14="http://schemas.microsoft.com/office/drawing/2010/main" val="FFCC00" mc:Ignorable="a14" a14:legacySpreadsheetColorIndex="51"/>
                </a:gs>
                <a:gs pos="100000">
                  <a:srgbClr xmlns:mc="http://schemas.openxmlformats.org/markup-compatibility/2006" xmlns:a14="http://schemas.microsoft.com/office/drawing/2010/main" val="000000" mc:Ignorable="a14" a14:legacySpreadsheetColorIndex="51">
                    <a:gamma/>
                    <a:shade val="46275"/>
                    <a:invGamma/>
                  </a:srgbClr>
                </a:gs>
              </a:gsLst>
              <a:lin ang="0" scaled="1"/>
            </a:gradFill>
            <a:ln w="25380">
              <a:noFill/>
            </a:ln>
          </c:spPr>
          <c:invertIfNegative val="0"/>
          <c:dLbls>
            <c:spPr>
              <a:noFill/>
              <a:ln w="25380">
                <a:noFill/>
              </a:ln>
            </c:spPr>
            <c:txPr>
              <a:bodyPr wrap="square" lIns="38100" tIns="19050" rIns="38100" bIns="19050" anchor="ctr">
                <a:spAutoFit/>
              </a:bodyPr>
              <a:lstStyle/>
              <a:p>
                <a:pPr>
                  <a:defRPr sz="2400" b="0" i="0" u="none" strike="noStrike" baseline="0">
                    <a:solidFill>
                      <a:srgbClr val="000000"/>
                    </a:solidFill>
                    <a:latin typeface="Verdana"/>
                    <a:ea typeface="Verdana"/>
                    <a:cs typeface="Verdana"/>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Sheet1!$B$1:$C$1</c:f>
              <c:strCache>
                <c:ptCount val="2"/>
                <c:pt idx="0">
                  <c:v>19 февраля 2019</c:v>
                </c:pt>
                <c:pt idx="1">
                  <c:v>14 мая 2019</c:v>
                </c:pt>
              </c:strCache>
            </c:strRef>
          </c:cat>
          <c:val>
            <c:numRef>
              <c:f>Sheet1!$B$2:$C$2</c:f>
              <c:numCache>
                <c:formatCode>General</c:formatCode>
                <c:ptCount val="2"/>
                <c:pt idx="0">
                  <c:v>18</c:v>
                </c:pt>
                <c:pt idx="1">
                  <c:v>18</c:v>
                </c:pt>
              </c:numCache>
            </c:numRef>
          </c:val>
          <c:extLst xmlns:c16r2="http://schemas.microsoft.com/office/drawing/2015/06/chart">
            <c:ext xmlns:c16="http://schemas.microsoft.com/office/drawing/2014/chart" uri="{C3380CC4-5D6E-409C-BE32-E72D297353CC}">
              <c16:uniqueId val="{00000000-8EFE-43C1-9B08-6949978DD62A}"/>
            </c:ext>
          </c:extLst>
        </c:ser>
        <c:ser>
          <c:idx val="1"/>
          <c:order val="1"/>
          <c:tx>
            <c:strRef>
              <c:f>Sheet1!$A$3</c:f>
              <c:strCache>
                <c:ptCount val="1"/>
                <c:pt idx="0">
                  <c:v>сконструировавших БСП</c:v>
                </c:pt>
              </c:strCache>
            </c:strRef>
          </c:tx>
          <c:spPr>
            <a:gradFill rotWithShape="0">
              <a:gsLst>
                <a:gs pos="0">
                  <a:srgbClr xmlns:mc="http://schemas.openxmlformats.org/markup-compatibility/2006" xmlns:a14="http://schemas.microsoft.com/office/drawing/2010/main" val="000000" mc:Ignorable="a14" a14:legacySpreadsheetColorIndex="44">
                    <a:gamma/>
                    <a:shade val="46275"/>
                    <a:invGamma/>
                  </a:srgbClr>
                </a:gs>
                <a:gs pos="50000">
                  <a:srgbClr xmlns:mc="http://schemas.openxmlformats.org/markup-compatibility/2006" xmlns:a14="http://schemas.microsoft.com/office/drawing/2010/main" val="99CCFF" mc:Ignorable="a14" a14:legacySpreadsheetColorIndex="44"/>
                </a:gs>
                <a:gs pos="100000">
                  <a:srgbClr xmlns:mc="http://schemas.openxmlformats.org/markup-compatibility/2006" xmlns:a14="http://schemas.microsoft.com/office/drawing/2010/main" val="000000" mc:Ignorable="a14" a14:legacySpreadsheetColorIndex="44">
                    <a:gamma/>
                    <a:shade val="46275"/>
                    <a:invGamma/>
                  </a:srgbClr>
                </a:gs>
              </a:gsLst>
              <a:lin ang="0" scaled="1"/>
            </a:gradFill>
            <a:ln w="25380">
              <a:noFill/>
            </a:ln>
          </c:spPr>
          <c:invertIfNegative val="0"/>
          <c:dLbls>
            <c:spPr>
              <a:noFill/>
              <a:ln w="25380">
                <a:noFill/>
              </a:ln>
            </c:spPr>
            <c:txPr>
              <a:bodyPr wrap="square" lIns="38100" tIns="19050" rIns="38100" bIns="19050" anchor="ctr">
                <a:spAutoFit/>
              </a:bodyPr>
              <a:lstStyle/>
              <a:p>
                <a:pPr>
                  <a:defRPr sz="2400" b="0" i="0" u="none" strike="noStrike" baseline="0">
                    <a:solidFill>
                      <a:srgbClr val="000000"/>
                    </a:solidFill>
                    <a:latin typeface="Verdana"/>
                    <a:ea typeface="Verdana"/>
                    <a:cs typeface="Verdana"/>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Sheet1!$B$1:$C$1</c:f>
              <c:strCache>
                <c:ptCount val="2"/>
                <c:pt idx="0">
                  <c:v>19 февраля 2019</c:v>
                </c:pt>
                <c:pt idx="1">
                  <c:v>14 мая 2019</c:v>
                </c:pt>
              </c:strCache>
            </c:strRef>
          </c:cat>
          <c:val>
            <c:numRef>
              <c:f>Sheet1!$B$3:$C$3</c:f>
              <c:numCache>
                <c:formatCode>General</c:formatCode>
                <c:ptCount val="2"/>
                <c:pt idx="0">
                  <c:v>8</c:v>
                </c:pt>
                <c:pt idx="1">
                  <c:v>17</c:v>
                </c:pt>
              </c:numCache>
            </c:numRef>
          </c:val>
          <c:extLst xmlns:c16r2="http://schemas.microsoft.com/office/drawing/2015/06/chart">
            <c:ext xmlns:c16="http://schemas.microsoft.com/office/drawing/2014/chart" uri="{C3380CC4-5D6E-409C-BE32-E72D297353CC}">
              <c16:uniqueId val="{00000001-8EFE-43C1-9B08-6949978DD62A}"/>
            </c:ext>
          </c:extLst>
        </c:ser>
        <c:ser>
          <c:idx val="2"/>
          <c:order val="2"/>
          <c:tx>
            <c:strRef>
              <c:f>Sheet1!$A$4</c:f>
              <c:strCache>
                <c:ptCount val="1"/>
                <c:pt idx="0">
                  <c:v>реализовавших на практике</c:v>
                </c:pt>
              </c:strCache>
            </c:strRef>
          </c:tx>
          <c:spPr>
            <a:gradFill rotWithShape="0">
              <a:gsLst>
                <a:gs pos="0">
                  <a:srgbClr xmlns:mc="http://schemas.openxmlformats.org/markup-compatibility/2006" xmlns:a14="http://schemas.microsoft.com/office/drawing/2010/main" val="000000" mc:Ignorable="a14" a14:legacySpreadsheetColorIndex="49">
                    <a:gamma/>
                    <a:shade val="46275"/>
                    <a:invGamma/>
                  </a:srgbClr>
                </a:gs>
                <a:gs pos="50000">
                  <a:srgbClr xmlns:mc="http://schemas.openxmlformats.org/markup-compatibility/2006" xmlns:a14="http://schemas.microsoft.com/office/drawing/2010/main" val="33CCCC" mc:Ignorable="a14" a14:legacySpreadsheetColorIndex="49"/>
                </a:gs>
                <a:gs pos="100000">
                  <a:srgbClr xmlns:mc="http://schemas.openxmlformats.org/markup-compatibility/2006" xmlns:a14="http://schemas.microsoft.com/office/drawing/2010/main" val="000000" mc:Ignorable="a14" a14:legacySpreadsheetColorIndex="49">
                    <a:gamma/>
                    <a:shade val="46275"/>
                    <a:invGamma/>
                  </a:srgbClr>
                </a:gs>
              </a:gsLst>
              <a:lin ang="0" scaled="1"/>
            </a:gradFill>
            <a:ln w="25380">
              <a:noFill/>
            </a:ln>
          </c:spPr>
          <c:invertIfNegative val="0"/>
          <c:dLbls>
            <c:spPr>
              <a:noFill/>
              <a:ln w="25380">
                <a:noFill/>
              </a:ln>
            </c:spPr>
            <c:txPr>
              <a:bodyPr wrap="square" lIns="38100" tIns="19050" rIns="38100" bIns="19050" anchor="ctr">
                <a:spAutoFit/>
              </a:bodyPr>
              <a:lstStyle/>
              <a:p>
                <a:pPr>
                  <a:defRPr sz="2400" b="0" i="0" u="none" strike="noStrike" baseline="0">
                    <a:solidFill>
                      <a:srgbClr val="000000"/>
                    </a:solidFill>
                    <a:latin typeface="Verdana"/>
                    <a:ea typeface="Verdana"/>
                    <a:cs typeface="Verdana"/>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Sheet1!$B$1:$C$1</c:f>
              <c:strCache>
                <c:ptCount val="2"/>
                <c:pt idx="0">
                  <c:v>19 февраля 2019</c:v>
                </c:pt>
                <c:pt idx="1">
                  <c:v>14 мая 2019</c:v>
                </c:pt>
              </c:strCache>
            </c:strRef>
          </c:cat>
          <c:val>
            <c:numRef>
              <c:f>Sheet1!$B$4:$C$4</c:f>
              <c:numCache>
                <c:formatCode>General</c:formatCode>
                <c:ptCount val="2"/>
                <c:pt idx="0">
                  <c:v>3</c:v>
                </c:pt>
                <c:pt idx="1">
                  <c:v>16</c:v>
                </c:pt>
              </c:numCache>
            </c:numRef>
          </c:val>
          <c:extLst xmlns:c16r2="http://schemas.microsoft.com/office/drawing/2015/06/chart">
            <c:ext xmlns:c16="http://schemas.microsoft.com/office/drawing/2014/chart" uri="{C3380CC4-5D6E-409C-BE32-E72D297353CC}">
              <c16:uniqueId val="{00000002-8EFE-43C1-9B08-6949978DD62A}"/>
            </c:ext>
          </c:extLst>
        </c:ser>
        <c:dLbls>
          <c:showLegendKey val="0"/>
          <c:showVal val="1"/>
          <c:showCatName val="0"/>
          <c:showSerName val="0"/>
          <c:showPercent val="0"/>
          <c:showBubbleSize val="0"/>
        </c:dLbls>
        <c:gapWidth val="150"/>
        <c:axId val="43670912"/>
        <c:axId val="43684992"/>
      </c:barChart>
      <c:catAx>
        <c:axId val="43670912"/>
        <c:scaling>
          <c:orientation val="minMax"/>
        </c:scaling>
        <c:delete val="0"/>
        <c:axPos val="b"/>
        <c:numFmt formatCode="General" sourceLinked="1"/>
        <c:majorTickMark val="cross"/>
        <c:minorTickMark val="none"/>
        <c:tickLblPos val="nextTo"/>
        <c:spPr>
          <a:ln w="12690">
            <a:solidFill>
              <a:srgbClr val="969696"/>
            </a:solidFill>
            <a:prstDash val="solid"/>
          </a:ln>
        </c:spPr>
        <c:txPr>
          <a:bodyPr rot="0" vert="horz"/>
          <a:lstStyle/>
          <a:p>
            <a:pPr>
              <a:defRPr sz="2000" b="0" i="0" u="none" strike="noStrike" baseline="0">
                <a:solidFill>
                  <a:srgbClr val="000000"/>
                </a:solidFill>
                <a:latin typeface="Verdana"/>
                <a:ea typeface="Verdana"/>
                <a:cs typeface="Verdana"/>
              </a:defRPr>
            </a:pPr>
            <a:endParaRPr lang="ru-RU"/>
          </a:p>
        </c:txPr>
        <c:crossAx val="43684992"/>
        <c:crosses val="autoZero"/>
        <c:auto val="1"/>
        <c:lblAlgn val="ctr"/>
        <c:lblOffset val="100"/>
        <c:tickLblSkip val="1"/>
        <c:tickMarkSkip val="1"/>
        <c:noMultiLvlLbl val="0"/>
      </c:catAx>
      <c:valAx>
        <c:axId val="43684992"/>
        <c:scaling>
          <c:orientation val="minMax"/>
        </c:scaling>
        <c:delete val="0"/>
        <c:axPos val="l"/>
        <c:majorGridlines>
          <c:spPr>
            <a:ln w="12690">
              <a:solidFill>
                <a:srgbClr val="808080"/>
              </a:solidFill>
              <a:prstDash val="solid"/>
            </a:ln>
          </c:spPr>
        </c:majorGridlines>
        <c:numFmt formatCode="General" sourceLinked="1"/>
        <c:majorTickMark val="cross"/>
        <c:minorTickMark val="none"/>
        <c:tickLblPos val="nextTo"/>
        <c:spPr>
          <a:ln w="12690">
            <a:solidFill>
              <a:srgbClr val="808080"/>
            </a:solidFill>
            <a:prstDash val="solid"/>
          </a:ln>
        </c:spPr>
        <c:txPr>
          <a:bodyPr rot="0" vert="horz"/>
          <a:lstStyle/>
          <a:p>
            <a:pPr>
              <a:defRPr sz="999" b="0" i="0" u="none" strike="noStrike" baseline="0">
                <a:solidFill>
                  <a:srgbClr val="000000"/>
                </a:solidFill>
                <a:latin typeface="Verdana"/>
                <a:ea typeface="Verdana"/>
                <a:cs typeface="Verdana"/>
              </a:defRPr>
            </a:pPr>
            <a:endParaRPr lang="ru-RU"/>
          </a:p>
        </c:txPr>
        <c:crossAx val="43670912"/>
        <c:crosses val="autoZero"/>
        <c:crossBetween val="between"/>
      </c:valAx>
      <c:spPr>
        <a:noFill/>
        <a:ln w="12690">
          <a:solidFill>
            <a:srgbClr val="808080"/>
          </a:solidFill>
          <a:prstDash val="solid"/>
        </a:ln>
      </c:spPr>
    </c:plotArea>
    <c:legend>
      <c:legendPos val="b"/>
      <c:layout>
        <c:manualLayout>
          <c:xMode val="edge"/>
          <c:yMode val="edge"/>
          <c:x val="5.8414240970727033E-2"/>
          <c:y val="0.93278131376274431"/>
          <c:w val="0.94022574574384599"/>
          <c:h val="5.9952038369304558E-2"/>
        </c:manualLayout>
      </c:layout>
      <c:overlay val="0"/>
      <c:spPr>
        <a:noFill/>
        <a:ln w="25380">
          <a:noFill/>
        </a:ln>
      </c:spPr>
      <c:txPr>
        <a:bodyPr/>
        <a:lstStyle/>
        <a:p>
          <a:pPr>
            <a:defRPr sz="1400" b="0" i="0" u="none" strike="noStrike" baseline="0">
              <a:solidFill>
                <a:srgbClr val="000000"/>
              </a:solidFill>
              <a:latin typeface="Verdana"/>
              <a:ea typeface="Verdana"/>
              <a:cs typeface="Verdana"/>
            </a:defRPr>
          </a:pPr>
          <a:endParaRPr lang="ru-RU"/>
        </a:p>
      </c:txPr>
    </c:legend>
    <c:plotVisOnly val="1"/>
    <c:dispBlanksAs val="gap"/>
    <c:showDLblsOverMax val="0"/>
  </c:chart>
  <c:spPr>
    <a:noFill/>
    <a:ln>
      <a:noFill/>
    </a:ln>
  </c:spPr>
  <c:txPr>
    <a:bodyPr/>
    <a:lstStyle/>
    <a:p>
      <a:pPr>
        <a:defRPr sz="1799" b="1" i="0" u="none" strike="noStrike" baseline="0">
          <a:solidFill>
            <a:schemeClr val="tx1"/>
          </a:solidFill>
          <a:latin typeface="Verdana"/>
          <a:ea typeface="Verdana"/>
          <a:cs typeface="Verdana"/>
        </a:defRPr>
      </a:pPr>
      <a:endParaRPr lang="ru-RU"/>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213892-233D-4B14-BD71-FB99D645DED2}" type="datetimeFigureOut">
              <a:rPr lang="ru-RU" smtClean="0"/>
              <a:t>23.05.2019</a:t>
            </a:fld>
            <a:endParaRPr lang="ru-RU"/>
          </a:p>
        </p:txBody>
      </p:sp>
      <p:sp>
        <p:nvSpPr>
          <p:cNvPr id="4" name="Образ слайда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BF6E12-7B5E-4D23-BFED-296EA4D40B97}" type="slidenum">
              <a:rPr lang="ru-RU" smtClean="0"/>
              <a:t>‹#›</a:t>
            </a:fld>
            <a:endParaRPr lang="ru-RU"/>
          </a:p>
        </p:txBody>
      </p:sp>
    </p:spTree>
    <p:extLst>
      <p:ext uri="{BB962C8B-B14F-4D97-AF65-F5344CB8AC3E}">
        <p14:creationId xmlns:p14="http://schemas.microsoft.com/office/powerpoint/2010/main" val="3983521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Приветствуем участников Межрегионального экспертного онлайн форума Школа прогрессивного мышления. </a:t>
            </a:r>
          </a:p>
          <a:p>
            <a:r>
              <a:rPr lang="ru-RU" sz="1200" kern="1200" dirty="0" smtClean="0">
                <a:solidFill>
                  <a:schemeClr val="tx1"/>
                </a:solidFill>
                <a:effectLst/>
                <a:latin typeface="+mn-lt"/>
                <a:ea typeface="+mn-ea"/>
                <a:cs typeface="+mn-cs"/>
              </a:rPr>
              <a:t>Сегодня вас познакомят с нашей текущей работой по проекту «</a:t>
            </a:r>
            <a:r>
              <a:rPr lang="ru-RU" sz="1200" kern="1200" dirty="0" err="1" smtClean="0">
                <a:solidFill>
                  <a:schemeClr val="tx1"/>
                </a:solidFill>
                <a:effectLst/>
                <a:latin typeface="+mn-lt"/>
                <a:ea typeface="+mn-ea"/>
                <a:cs typeface="+mn-cs"/>
              </a:rPr>
              <a:t>Блочно</a:t>
            </a:r>
            <a:r>
              <a:rPr lang="ru-RU" sz="1200" kern="1200" dirty="0" smtClean="0">
                <a:solidFill>
                  <a:schemeClr val="tx1"/>
                </a:solidFill>
                <a:effectLst/>
                <a:latin typeface="+mn-lt"/>
                <a:ea typeface="+mn-ea"/>
                <a:cs typeface="+mn-cs"/>
              </a:rPr>
              <a:t>-событийное погружение директор – Киселева Марина Николаевна и заместитель директора по учебной работе </a:t>
            </a:r>
            <a:r>
              <a:rPr lang="ru-RU" sz="1200" kern="1200" dirty="0" err="1" smtClean="0">
                <a:solidFill>
                  <a:schemeClr val="tx1"/>
                </a:solidFill>
                <a:effectLst/>
                <a:latin typeface="+mn-lt"/>
                <a:ea typeface="+mn-ea"/>
                <a:cs typeface="+mn-cs"/>
              </a:rPr>
              <a:t>Пимурзина</a:t>
            </a:r>
            <a:r>
              <a:rPr lang="ru-RU" sz="1200" kern="1200" dirty="0" smtClean="0">
                <a:solidFill>
                  <a:schemeClr val="tx1"/>
                </a:solidFill>
                <a:effectLst/>
                <a:latin typeface="+mn-lt"/>
                <a:ea typeface="+mn-ea"/>
                <a:cs typeface="+mn-cs"/>
              </a:rPr>
              <a:t> Светлана Олеговна.</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FBF6E12-7B5E-4D23-BFED-296EA4D40B97}" type="slidenum">
              <a:rPr lang="ru-RU" smtClean="0"/>
              <a:t>1</a:t>
            </a:fld>
            <a:endParaRPr lang="ru-RU"/>
          </a:p>
        </p:txBody>
      </p:sp>
    </p:spTree>
    <p:extLst>
      <p:ext uri="{BB962C8B-B14F-4D97-AF65-F5344CB8AC3E}">
        <p14:creationId xmlns:p14="http://schemas.microsoft.com/office/powerpoint/2010/main" val="3633893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Особой отправной точкой деятельности в проекте для нас стал </a:t>
            </a:r>
            <a:r>
              <a:rPr lang="ru-RU" sz="1200" kern="1200" dirty="0" err="1" smtClean="0">
                <a:solidFill>
                  <a:schemeClr val="tx1"/>
                </a:solidFill>
                <a:effectLst/>
                <a:latin typeface="+mn-lt"/>
                <a:ea typeface="+mn-ea"/>
                <a:cs typeface="+mn-cs"/>
              </a:rPr>
              <a:t>форсайт</a:t>
            </a:r>
            <a:r>
              <a:rPr lang="ru-RU" sz="1200" kern="1200" dirty="0" smtClean="0">
                <a:solidFill>
                  <a:schemeClr val="tx1"/>
                </a:solidFill>
                <a:effectLst/>
                <a:latin typeface="+mn-lt"/>
                <a:ea typeface="+mn-ea"/>
                <a:cs typeface="+mn-cs"/>
              </a:rPr>
              <a:t>-форум в Москве. Мы познакомились с научно-педагогическим опытом деятельности в сфере образования, особо привлек опыт БСП во внеурочной деятельности представленный достаточно широко участниками форума. И взяв это на вооружение мы реализовали это проведя акцию «Голубь мира» и «День детства» , а также спланировали мероприятия в школьном лагере в летний период . </a:t>
            </a:r>
          </a:p>
          <a:p>
            <a:r>
              <a:rPr lang="ru-RU" sz="1200" kern="1200" dirty="0" smtClean="0">
                <a:solidFill>
                  <a:schemeClr val="tx1"/>
                </a:solidFill>
                <a:effectLst/>
                <a:latin typeface="+mn-lt"/>
                <a:ea typeface="+mn-ea"/>
                <a:cs typeface="+mn-cs"/>
              </a:rPr>
              <a:t>Главное на данном форуме присутствовала команда школы-педагоги, которые к этому времени активно проявили себя участвуя в проекте. Теперь не только администрация, но и педагоги говорят на одном языке, смотрят в одном направлении и сообща действуют. Участники форума вошли в состав экспертного совета по оценке конспектов и уроков БСП.</a:t>
            </a:r>
          </a:p>
        </p:txBody>
      </p:sp>
      <p:sp>
        <p:nvSpPr>
          <p:cNvPr id="4" name="Номер слайда 3"/>
          <p:cNvSpPr>
            <a:spLocks noGrp="1"/>
          </p:cNvSpPr>
          <p:nvPr>
            <p:ph type="sldNum" sz="quarter" idx="10"/>
          </p:nvPr>
        </p:nvSpPr>
        <p:spPr/>
        <p:txBody>
          <a:bodyPr/>
          <a:lstStyle/>
          <a:p>
            <a:fld id="{3FBF6E12-7B5E-4D23-BFED-296EA4D40B97}" type="slidenum">
              <a:rPr lang="ru-RU" smtClean="0"/>
              <a:t>10</a:t>
            </a:fld>
            <a:endParaRPr lang="ru-RU"/>
          </a:p>
        </p:txBody>
      </p:sp>
    </p:spTree>
    <p:extLst>
      <p:ext uri="{BB962C8B-B14F-4D97-AF65-F5344CB8AC3E}">
        <p14:creationId xmlns:p14="http://schemas.microsoft.com/office/powerpoint/2010/main" val="231568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Данная команда начала уже системную деятельность в разных направлениях по реализации проекта БСП. Ведь теперь мы были уверены, что движемся в правильном направлении. Увеличилось не только количество, но и качество мероприятий, расширилось число сторонников проекта, нас стали поддерживать на городском уровне, появилась информация в местных СМИ, на ГМО учителей русского языка и литературы и заместителей директоров по учебной работе представлен наш опыт БСП.</a:t>
            </a:r>
          </a:p>
        </p:txBody>
      </p:sp>
      <p:sp>
        <p:nvSpPr>
          <p:cNvPr id="4" name="Номер слайда 3"/>
          <p:cNvSpPr>
            <a:spLocks noGrp="1"/>
          </p:cNvSpPr>
          <p:nvPr>
            <p:ph type="sldNum" sz="quarter" idx="10"/>
          </p:nvPr>
        </p:nvSpPr>
        <p:spPr/>
        <p:txBody>
          <a:bodyPr/>
          <a:lstStyle/>
          <a:p>
            <a:fld id="{3FBF6E12-7B5E-4D23-BFED-296EA4D40B97}" type="slidenum">
              <a:rPr lang="ru-RU" smtClean="0"/>
              <a:t>11</a:t>
            </a:fld>
            <a:endParaRPr lang="ru-RU"/>
          </a:p>
        </p:txBody>
      </p:sp>
    </p:spTree>
    <p:extLst>
      <p:ext uri="{BB962C8B-B14F-4D97-AF65-F5344CB8AC3E}">
        <p14:creationId xmlns:p14="http://schemas.microsoft.com/office/powerpoint/2010/main" val="3102754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Если первоначально информационное пространство для педагогов ограничивалось методическими материалами, выставками в учительской, потом началось обсуждение в группе </a:t>
            </a:r>
            <a:r>
              <a:rPr lang="en-US" sz="1200" kern="1200" dirty="0" err="1" smtClean="0">
                <a:solidFill>
                  <a:schemeClr val="tx1"/>
                </a:solidFill>
                <a:effectLst/>
                <a:latin typeface="+mn-lt"/>
                <a:ea typeface="+mn-ea"/>
                <a:cs typeface="+mn-cs"/>
              </a:rPr>
              <a:t>Whats</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ap</a:t>
            </a:r>
            <a:r>
              <a:rPr lang="ru-RU" sz="1200" kern="1200" dirty="0" smtClean="0">
                <a:solidFill>
                  <a:schemeClr val="tx1"/>
                </a:solidFill>
                <a:effectLst/>
                <a:latin typeface="+mn-lt"/>
                <a:ea typeface="+mn-ea"/>
                <a:cs typeface="+mn-cs"/>
              </a:rPr>
              <a:t>. сейчас на школьном сайте есть вкладка школы прогрессивного мышления.</a:t>
            </a:r>
          </a:p>
        </p:txBody>
      </p:sp>
      <p:sp>
        <p:nvSpPr>
          <p:cNvPr id="4" name="Номер слайда 3"/>
          <p:cNvSpPr>
            <a:spLocks noGrp="1"/>
          </p:cNvSpPr>
          <p:nvPr>
            <p:ph type="sldNum" sz="quarter" idx="10"/>
          </p:nvPr>
        </p:nvSpPr>
        <p:spPr/>
        <p:txBody>
          <a:bodyPr/>
          <a:lstStyle/>
          <a:p>
            <a:fld id="{3FBF6E12-7B5E-4D23-BFED-296EA4D40B97}" type="slidenum">
              <a:rPr lang="ru-RU" smtClean="0"/>
              <a:t>13</a:t>
            </a:fld>
            <a:endParaRPr lang="ru-RU"/>
          </a:p>
        </p:txBody>
      </p:sp>
    </p:spTree>
    <p:extLst>
      <p:ext uri="{BB962C8B-B14F-4D97-AF65-F5344CB8AC3E}">
        <p14:creationId xmlns:p14="http://schemas.microsoft.com/office/powerpoint/2010/main" val="1768430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 в которой есть разделы: </a:t>
            </a:r>
          </a:p>
          <a:p>
            <a:r>
              <a:rPr lang="ru-RU" sz="1200" kern="1200" dirty="0" smtClean="0">
                <a:solidFill>
                  <a:schemeClr val="tx1"/>
                </a:solidFill>
                <a:effectLst/>
                <a:latin typeface="+mn-lt"/>
                <a:ea typeface="+mn-ea"/>
                <a:cs typeface="+mn-cs"/>
              </a:rPr>
              <a:t>1)методические рекомендации включающие глоссарий, оценочный лист мероприятий, проведенные уроки; </a:t>
            </a:r>
          </a:p>
          <a:p>
            <a:r>
              <a:rPr lang="ru-RU" sz="1200" kern="1200" dirty="0" smtClean="0">
                <a:solidFill>
                  <a:schemeClr val="tx1"/>
                </a:solidFill>
                <a:effectLst/>
                <a:latin typeface="+mn-lt"/>
                <a:ea typeface="+mn-ea"/>
                <a:cs typeface="+mn-cs"/>
              </a:rPr>
              <a:t>2)аналитический раздел, где размещены данные различных мониторингов</a:t>
            </a:r>
          </a:p>
          <a:p>
            <a:r>
              <a:rPr lang="ru-RU" sz="1200" kern="1200" dirty="0" smtClean="0">
                <a:solidFill>
                  <a:schemeClr val="tx1"/>
                </a:solidFill>
                <a:effectLst/>
                <a:latin typeface="+mn-lt"/>
                <a:ea typeface="+mn-ea"/>
                <a:cs typeface="+mn-cs"/>
              </a:rPr>
              <a:t>3) информационный раздел, включающий новости, объявления</a:t>
            </a:r>
          </a:p>
          <a:p>
            <a:r>
              <a:rPr lang="ru-RU" sz="1200" kern="1200" dirty="0" smtClean="0">
                <a:solidFill>
                  <a:schemeClr val="tx1"/>
                </a:solidFill>
                <a:effectLst/>
                <a:latin typeface="+mn-lt"/>
                <a:ea typeface="+mn-ea"/>
                <a:cs typeface="+mn-cs"/>
              </a:rPr>
              <a:t>4) раздел обратной связи включающий предложения к обсуждению отзывы детей, родителей, учителей</a:t>
            </a:r>
          </a:p>
          <a:p>
            <a:endParaRPr lang="ru-RU" sz="1200" kern="1200" dirty="0" smtClean="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3FBF6E12-7B5E-4D23-BFED-296EA4D40B97}" type="slidenum">
              <a:rPr lang="ru-RU" smtClean="0"/>
              <a:t>14</a:t>
            </a:fld>
            <a:endParaRPr lang="ru-RU"/>
          </a:p>
        </p:txBody>
      </p:sp>
    </p:spTree>
    <p:extLst>
      <p:ext uri="{BB962C8B-B14F-4D97-AF65-F5344CB8AC3E}">
        <p14:creationId xmlns:p14="http://schemas.microsoft.com/office/powerpoint/2010/main" val="2794547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Для анализа уроков БСП разработан оценочный лист, критерии которого обсуждались на педсовете. Его заполняют члены экспертного совета, администрация, независимые эксперты посещая мероприятия. Оценивая каждый этап урока, педагог набирает до 40 баллов, которые выставляются в рейтинг педагогов. Победители будут поощрены в конце года.</a:t>
            </a:r>
          </a:p>
        </p:txBody>
      </p:sp>
      <p:sp>
        <p:nvSpPr>
          <p:cNvPr id="4" name="Номер слайда 3"/>
          <p:cNvSpPr>
            <a:spLocks noGrp="1"/>
          </p:cNvSpPr>
          <p:nvPr>
            <p:ph type="sldNum" sz="quarter" idx="10"/>
          </p:nvPr>
        </p:nvSpPr>
        <p:spPr/>
        <p:txBody>
          <a:bodyPr/>
          <a:lstStyle/>
          <a:p>
            <a:fld id="{3FBF6E12-7B5E-4D23-BFED-296EA4D40B97}" type="slidenum">
              <a:rPr lang="ru-RU" smtClean="0"/>
              <a:t>15</a:t>
            </a:fld>
            <a:endParaRPr lang="ru-RU"/>
          </a:p>
        </p:txBody>
      </p:sp>
    </p:spTree>
    <p:extLst>
      <p:ext uri="{BB962C8B-B14F-4D97-AF65-F5344CB8AC3E}">
        <p14:creationId xmlns:p14="http://schemas.microsoft.com/office/powerpoint/2010/main" val="3138372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err="1" smtClean="0">
                <a:solidFill>
                  <a:schemeClr val="tx1"/>
                </a:solidFill>
                <a:effectLst/>
                <a:latin typeface="+mn-lt"/>
                <a:ea typeface="+mn-ea"/>
                <a:cs typeface="+mn-cs"/>
              </a:rPr>
              <a:t>Взаимопосещение</a:t>
            </a:r>
            <a:r>
              <a:rPr lang="ru-RU" sz="1200" kern="1200" dirty="0" smtClean="0">
                <a:solidFill>
                  <a:schemeClr val="tx1"/>
                </a:solidFill>
                <a:effectLst/>
                <a:latin typeface="+mn-lt"/>
                <a:ea typeface="+mn-ea"/>
                <a:cs typeface="+mn-cs"/>
              </a:rPr>
              <a:t> уроков педагогами приводит к обсуждению не только с экспертным советом, но и друг с другом, что позволяет увидеть зоны роста, перенять опыт. Проведение на нашей базе семинаров городского уровня мотивирует к созданию разноплановых творческих групп, проведению </a:t>
            </a:r>
            <a:r>
              <a:rPr lang="ru-RU" sz="1200" kern="1200" dirty="0" err="1" smtClean="0">
                <a:solidFill>
                  <a:schemeClr val="tx1"/>
                </a:solidFill>
                <a:effectLst/>
                <a:latin typeface="+mn-lt"/>
                <a:ea typeface="+mn-ea"/>
                <a:cs typeface="+mn-cs"/>
              </a:rPr>
              <a:t>межпредметных</a:t>
            </a:r>
            <a:r>
              <a:rPr lang="ru-RU" sz="1200" kern="1200" dirty="0" smtClean="0">
                <a:solidFill>
                  <a:schemeClr val="tx1"/>
                </a:solidFill>
                <a:effectLst/>
                <a:latin typeface="+mn-lt"/>
                <a:ea typeface="+mn-ea"/>
                <a:cs typeface="+mn-cs"/>
              </a:rPr>
              <a:t> блочных погружений. В результате сами педагоги проживают дивергентную ситуацию изнутри, что раскрывает способности каждого педагога.</a:t>
            </a:r>
          </a:p>
        </p:txBody>
      </p:sp>
      <p:sp>
        <p:nvSpPr>
          <p:cNvPr id="4" name="Номер слайда 3"/>
          <p:cNvSpPr>
            <a:spLocks noGrp="1"/>
          </p:cNvSpPr>
          <p:nvPr>
            <p:ph type="sldNum" sz="quarter" idx="10"/>
          </p:nvPr>
        </p:nvSpPr>
        <p:spPr/>
        <p:txBody>
          <a:bodyPr/>
          <a:lstStyle/>
          <a:p>
            <a:fld id="{3FBF6E12-7B5E-4D23-BFED-296EA4D40B97}" type="slidenum">
              <a:rPr lang="ru-RU" smtClean="0"/>
              <a:t>16</a:t>
            </a:fld>
            <a:endParaRPr lang="ru-RU"/>
          </a:p>
        </p:txBody>
      </p:sp>
    </p:spTree>
    <p:extLst>
      <p:ext uri="{BB962C8B-B14F-4D97-AF65-F5344CB8AC3E}">
        <p14:creationId xmlns:p14="http://schemas.microsoft.com/office/powerpoint/2010/main" val="489668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Экспертный совет, в состав которого входит 5 педагогов и 2 родителя: разработали систему контроля БСП, который включает в себя промежуточный контроль, осуществляемый ежемесячно по количественным и качественным показателям. </a:t>
            </a:r>
          </a:p>
        </p:txBody>
      </p:sp>
      <p:sp>
        <p:nvSpPr>
          <p:cNvPr id="4" name="Номер слайда 3"/>
          <p:cNvSpPr>
            <a:spLocks noGrp="1"/>
          </p:cNvSpPr>
          <p:nvPr>
            <p:ph type="sldNum" sz="quarter" idx="10"/>
          </p:nvPr>
        </p:nvSpPr>
        <p:spPr/>
        <p:txBody>
          <a:bodyPr/>
          <a:lstStyle/>
          <a:p>
            <a:fld id="{3FBF6E12-7B5E-4D23-BFED-296EA4D40B97}" type="slidenum">
              <a:rPr lang="ru-RU" smtClean="0"/>
              <a:t>17</a:t>
            </a:fld>
            <a:endParaRPr lang="ru-RU"/>
          </a:p>
        </p:txBody>
      </p:sp>
    </p:spTree>
    <p:extLst>
      <p:ext uri="{BB962C8B-B14F-4D97-AF65-F5344CB8AC3E}">
        <p14:creationId xmlns:p14="http://schemas.microsoft.com/office/powerpoint/2010/main" val="901666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И итоговый контроль, который осуществится в июне месяце, по этим же показателям, но более расширенным по сравнению с промежуточным. Результаты контроля будут представлены на педагогическом совете и заседании Совета школы. Аналитическая справка по данному направлению войдет в Публичный отчет директора.</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FBF6E12-7B5E-4D23-BFED-296EA4D40B97}" type="slidenum">
              <a:rPr lang="ru-RU" smtClean="0"/>
              <a:t>18</a:t>
            </a:fld>
            <a:endParaRPr lang="ru-RU"/>
          </a:p>
        </p:txBody>
      </p:sp>
    </p:spTree>
    <p:extLst>
      <p:ext uri="{BB962C8B-B14F-4D97-AF65-F5344CB8AC3E}">
        <p14:creationId xmlns:p14="http://schemas.microsoft.com/office/powerpoint/2010/main" val="478405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1. Планируя работу на будущее мы обозначили для себя:</a:t>
            </a:r>
          </a:p>
          <a:p>
            <a:r>
              <a:rPr lang="ru-RU" sz="1200" kern="1200" dirty="0" smtClean="0">
                <a:solidFill>
                  <a:schemeClr val="tx1"/>
                </a:solidFill>
                <a:effectLst/>
                <a:latin typeface="+mn-lt"/>
                <a:ea typeface="+mn-ea"/>
                <a:cs typeface="+mn-cs"/>
              </a:rPr>
              <a:t>-проведение круглого стола в конце мая со всеми участниками образовательного процесса « о настоящем и будущем ОО, как ШПМ»;</a:t>
            </a:r>
          </a:p>
          <a:p>
            <a:r>
              <a:rPr lang="ru-RU" sz="1200" kern="1200" dirty="0" smtClean="0">
                <a:solidFill>
                  <a:schemeClr val="tx1"/>
                </a:solidFill>
                <a:effectLst/>
                <a:latin typeface="+mn-lt"/>
                <a:ea typeface="+mn-ea"/>
                <a:cs typeface="+mn-cs"/>
              </a:rPr>
              <a:t>- выпуск школьного сборника уроков БСП;</a:t>
            </a:r>
          </a:p>
          <a:p>
            <a:r>
              <a:rPr lang="ru-RU" sz="1200" kern="1200" dirty="0" smtClean="0">
                <a:solidFill>
                  <a:schemeClr val="tx1"/>
                </a:solidFill>
                <a:effectLst/>
                <a:latin typeface="+mn-lt"/>
                <a:ea typeface="+mn-ea"/>
                <a:cs typeface="+mn-cs"/>
              </a:rPr>
              <a:t>- заседание административного совета по изменениям в годовом учебном плане и рабочих программах педагогов, концепции воспитательной работы ОО.</a:t>
            </a:r>
          </a:p>
          <a:p>
            <a:r>
              <a:rPr lang="ru-RU" sz="1200" kern="1200" dirty="0" smtClean="0">
                <a:solidFill>
                  <a:schemeClr val="tx1"/>
                </a:solidFill>
                <a:effectLst/>
                <a:latin typeface="+mn-lt"/>
                <a:ea typeface="+mn-ea"/>
                <a:cs typeface="+mn-cs"/>
              </a:rPr>
              <a:t>-годовой учебный план будет пересмотрен и в нем отдельно обозначены БСП, традиционно он обсуждается на педсовете и проходит экспертную оценку в УО;</a:t>
            </a:r>
          </a:p>
          <a:p>
            <a:r>
              <a:rPr lang="ru-RU" sz="1200" kern="1200" dirty="0" smtClean="0">
                <a:solidFill>
                  <a:schemeClr val="tx1"/>
                </a:solidFill>
                <a:effectLst/>
                <a:latin typeface="+mn-lt"/>
                <a:ea typeface="+mn-ea"/>
                <a:cs typeface="+mn-cs"/>
              </a:rPr>
              <a:t>-учителям предложено внести в рабочие программы дополнительные ссылки на БСП в аналитической записке и в тематическом планировании. Также рассмотреть возможность участия в БСП классов очно-заочной формы обучения.</a:t>
            </a:r>
          </a:p>
        </p:txBody>
      </p:sp>
      <p:sp>
        <p:nvSpPr>
          <p:cNvPr id="4" name="Номер слайда 3"/>
          <p:cNvSpPr>
            <a:spLocks noGrp="1"/>
          </p:cNvSpPr>
          <p:nvPr>
            <p:ph type="sldNum" sz="quarter" idx="10"/>
          </p:nvPr>
        </p:nvSpPr>
        <p:spPr/>
        <p:txBody>
          <a:bodyPr/>
          <a:lstStyle/>
          <a:p>
            <a:fld id="{3FBF6E12-7B5E-4D23-BFED-296EA4D40B97}" type="slidenum">
              <a:rPr lang="ru-RU" smtClean="0"/>
              <a:t>19</a:t>
            </a:fld>
            <a:endParaRPr lang="ru-RU"/>
          </a:p>
        </p:txBody>
      </p:sp>
    </p:spTree>
    <p:extLst>
      <p:ext uri="{BB962C8B-B14F-4D97-AF65-F5344CB8AC3E}">
        <p14:creationId xmlns:p14="http://schemas.microsoft.com/office/powerpoint/2010/main" val="9105862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kern="1200" dirty="0" smtClean="0">
                <a:solidFill>
                  <a:schemeClr val="tx1"/>
                </a:solidFill>
                <a:effectLst/>
                <a:latin typeface="+mn-lt"/>
                <a:ea typeface="+mn-ea"/>
                <a:cs typeface="+mn-cs"/>
              </a:rPr>
              <a:t>- </a:t>
            </a:r>
            <a:r>
              <a:rPr lang="ru-RU" sz="1200" kern="1200" dirty="0" smtClean="0">
                <a:solidFill>
                  <a:schemeClr val="tx1"/>
                </a:solidFill>
                <a:effectLst/>
                <a:latin typeface="+mn-lt"/>
                <a:ea typeface="+mn-ea"/>
                <a:cs typeface="+mn-cs"/>
              </a:rPr>
              <a:t>в школьном оздоровительном лагере мы спланировали мероприятия с БСП.</a:t>
            </a:r>
          </a:p>
          <a:p>
            <a:r>
              <a:rPr lang="ru-RU" sz="1200" kern="1200" dirty="0" smtClean="0">
                <a:solidFill>
                  <a:schemeClr val="tx1"/>
                </a:solidFill>
                <a:effectLst/>
                <a:latin typeface="+mn-lt"/>
                <a:ea typeface="+mn-ea"/>
                <a:cs typeface="+mn-cs"/>
              </a:rPr>
              <a:t>Годовой план, как и программы, будут размещены на сайте школы.</a:t>
            </a:r>
          </a:p>
          <a:p>
            <a:r>
              <a:rPr lang="ru-RU" sz="1200" kern="1200" dirty="0" smtClean="0">
                <a:solidFill>
                  <a:schemeClr val="tx1"/>
                </a:solidFill>
                <a:effectLst/>
                <a:latin typeface="+mn-lt"/>
                <a:ea typeface="+mn-ea"/>
                <a:cs typeface="+mn-cs"/>
              </a:rPr>
              <a:t>Контроль, за проведением и качеством БСП планируем оставить в той же форме, только усилить работу по обратной связи, так как на сегодняшний день есть еще трудности в данном направлении. На итоговом контроле пройдет подробный анализ, спланируем шаги по решению данных зон роста.</a:t>
            </a:r>
          </a:p>
          <a:p>
            <a:r>
              <a:rPr lang="ru-RU" sz="1200" kern="1200" dirty="0" smtClean="0">
                <a:solidFill>
                  <a:schemeClr val="tx1"/>
                </a:solidFill>
                <a:effectLst/>
                <a:latin typeface="+mn-lt"/>
                <a:ea typeface="+mn-ea"/>
                <a:cs typeface="+mn-cs"/>
              </a:rPr>
              <a:t>Желаем всем совместных творческих усилий!</a:t>
            </a:r>
          </a:p>
          <a:p>
            <a:endParaRPr lang="ru-RU" dirty="0"/>
          </a:p>
        </p:txBody>
      </p:sp>
      <p:sp>
        <p:nvSpPr>
          <p:cNvPr id="4" name="Номер слайда 3"/>
          <p:cNvSpPr>
            <a:spLocks noGrp="1"/>
          </p:cNvSpPr>
          <p:nvPr>
            <p:ph type="sldNum" sz="quarter" idx="10"/>
          </p:nvPr>
        </p:nvSpPr>
        <p:spPr/>
        <p:txBody>
          <a:bodyPr/>
          <a:lstStyle/>
          <a:p>
            <a:fld id="{3FBF6E12-7B5E-4D23-BFED-296EA4D40B97}" type="slidenum">
              <a:rPr lang="ru-RU" smtClean="0"/>
              <a:t>20</a:t>
            </a:fld>
            <a:endParaRPr lang="ru-RU"/>
          </a:p>
        </p:txBody>
      </p:sp>
    </p:spTree>
    <p:extLst>
      <p:ext uri="{BB962C8B-B14F-4D97-AF65-F5344CB8AC3E}">
        <p14:creationId xmlns:p14="http://schemas.microsoft.com/office/powerpoint/2010/main" val="84553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В 2018 году в рамках муниципального проекта через портфель качество образования реализовался проект «матрица учебного занятия», в котором наша образовательная организация активно работала по своему индивидуальному маршруту. Показав положительные результаты, нам было предложено поучаствовать в деятельности Школ прогрессивного мышления.</a:t>
            </a:r>
          </a:p>
          <a:p>
            <a:r>
              <a:rPr lang="ru-RU" sz="1200" kern="1200" dirty="0" smtClean="0">
                <a:solidFill>
                  <a:schemeClr val="tx1"/>
                </a:solidFill>
                <a:effectLst/>
                <a:latin typeface="+mn-lt"/>
                <a:ea typeface="+mn-ea"/>
                <a:cs typeface="+mn-cs"/>
              </a:rPr>
              <a:t>Надо сказать, что наша школа имеет свои особенности: расположенность в некоторой отдаленности от центра на окраине небольшого провинциального города; численность детей в школе 272 человека, педагогов 18; наряду с обычными классами, есть классы очно-заочной формы обучения.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FBF6E12-7B5E-4D23-BFED-296EA4D40B97}" type="slidenum">
              <a:rPr lang="ru-RU" smtClean="0"/>
              <a:t>2</a:t>
            </a:fld>
            <a:endParaRPr lang="ru-RU"/>
          </a:p>
        </p:txBody>
      </p:sp>
    </p:spTree>
    <p:extLst>
      <p:ext uri="{BB962C8B-B14F-4D97-AF65-F5344CB8AC3E}">
        <p14:creationId xmlns:p14="http://schemas.microsoft.com/office/powerpoint/2010/main" val="1756250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Получив доверие от лица УО и подтверждение, что мы стали </a:t>
            </a:r>
            <a:r>
              <a:rPr lang="ru-RU" sz="1200" kern="1200" dirty="0" err="1" smtClean="0">
                <a:solidFill>
                  <a:schemeClr val="tx1"/>
                </a:solidFill>
                <a:effectLst/>
                <a:latin typeface="+mn-lt"/>
                <a:ea typeface="+mn-ea"/>
                <a:cs typeface="+mn-cs"/>
              </a:rPr>
              <a:t>эксперементальной</a:t>
            </a:r>
            <a:r>
              <a:rPr lang="ru-RU" sz="1200" kern="1200" dirty="0" smtClean="0">
                <a:solidFill>
                  <a:schemeClr val="tx1"/>
                </a:solidFill>
                <a:effectLst/>
                <a:latin typeface="+mn-lt"/>
                <a:ea typeface="+mn-ea"/>
                <a:cs typeface="+mn-cs"/>
              </a:rPr>
              <a:t> площадкой федерального уровня мы начали совершенствовать образовательный процесс, привлекая всех участников образовательного сообщества.</a:t>
            </a:r>
          </a:p>
          <a:p>
            <a:r>
              <a:rPr lang="ru-RU" sz="1200" u="sng" kern="1200" dirty="0" smtClean="0">
                <a:solidFill>
                  <a:schemeClr val="tx1"/>
                </a:solidFill>
                <a:effectLst/>
                <a:latin typeface="+mn-lt"/>
                <a:ea typeface="+mn-ea"/>
                <a:cs typeface="+mn-cs"/>
              </a:rPr>
              <a:t>Педагоги.</a:t>
            </a:r>
            <a:r>
              <a:rPr lang="ru-RU" sz="1200" kern="1200" dirty="0" smtClean="0">
                <a:solidFill>
                  <a:schemeClr val="tx1"/>
                </a:solidFill>
                <a:effectLst/>
                <a:latin typeface="+mn-lt"/>
                <a:ea typeface="+mn-ea"/>
                <a:cs typeface="+mn-cs"/>
              </a:rPr>
              <a:t> Чтобы педагог стал </a:t>
            </a:r>
            <a:r>
              <a:rPr lang="ru-RU" sz="1200" kern="1200" dirty="0" err="1" smtClean="0">
                <a:solidFill>
                  <a:schemeClr val="tx1"/>
                </a:solidFill>
                <a:effectLst/>
                <a:latin typeface="+mn-lt"/>
                <a:ea typeface="+mn-ea"/>
                <a:cs typeface="+mn-cs"/>
              </a:rPr>
              <a:t>фасилитатором</a:t>
            </a:r>
            <a:r>
              <a:rPr lang="ru-RU" sz="1200" kern="1200" dirty="0" smtClean="0">
                <a:solidFill>
                  <a:schemeClr val="tx1"/>
                </a:solidFill>
                <a:effectLst/>
                <a:latin typeface="+mn-lt"/>
                <a:ea typeface="+mn-ea"/>
                <a:cs typeface="+mn-cs"/>
              </a:rPr>
              <a:t> на уроке, необходимо его к этому подготовить. В рамках проекта мы ошибочно предполагали, что наш небольшой коллектив быстро и активно включится в данный проект. Но получился эффект кормления голубей маленькими детьми, когда малыш бежит в стаю с шумом размахивая руками и разгоняет всех голубей. Так и мы, использовав административный ресурс нажима столкнулись с явным отторжением идей БСП.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FBF6E12-7B5E-4D23-BFED-296EA4D40B97}" type="slidenum">
              <a:rPr lang="ru-RU" smtClean="0"/>
              <a:t>3</a:t>
            </a:fld>
            <a:endParaRPr lang="ru-RU"/>
          </a:p>
        </p:txBody>
      </p:sp>
    </p:spTree>
    <p:extLst>
      <p:ext uri="{BB962C8B-B14F-4D97-AF65-F5344CB8AC3E}">
        <p14:creationId xmlns:p14="http://schemas.microsoft.com/office/powerpoint/2010/main" val="2698108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Пришлось перейти к личным развивающим беседам с каждым педагогом, с представлением </a:t>
            </a:r>
            <a:r>
              <a:rPr lang="en-US" sz="1200" kern="1200" dirty="0" smtClean="0">
                <a:solidFill>
                  <a:schemeClr val="tx1"/>
                </a:solidFill>
                <a:effectLst/>
                <a:latin typeface="+mn-lt"/>
                <a:ea typeface="+mn-ea"/>
                <a:cs typeface="+mn-cs"/>
              </a:rPr>
              <a:t>SWOT</a:t>
            </a:r>
            <a:r>
              <a:rPr lang="ru-RU" sz="1200" kern="1200" dirty="0" smtClean="0">
                <a:solidFill>
                  <a:schemeClr val="tx1"/>
                </a:solidFill>
                <a:effectLst/>
                <a:latin typeface="+mn-lt"/>
                <a:ea typeface="+mn-ea"/>
                <a:cs typeface="+mn-cs"/>
              </a:rPr>
              <a:t>-анализа, провести </a:t>
            </a:r>
            <a:r>
              <a:rPr lang="ru-RU" sz="1200" kern="1200" dirty="0" err="1" smtClean="0">
                <a:solidFill>
                  <a:schemeClr val="tx1"/>
                </a:solidFill>
                <a:effectLst/>
                <a:latin typeface="+mn-lt"/>
                <a:ea typeface="+mn-ea"/>
                <a:cs typeface="+mn-cs"/>
              </a:rPr>
              <a:t>фасилитационные</a:t>
            </a:r>
            <a:r>
              <a:rPr lang="ru-RU" sz="1200" kern="1200" dirty="0" smtClean="0">
                <a:solidFill>
                  <a:schemeClr val="tx1"/>
                </a:solidFill>
                <a:effectLst/>
                <a:latin typeface="+mn-lt"/>
                <a:ea typeface="+mn-ea"/>
                <a:cs typeface="+mn-cs"/>
              </a:rPr>
              <a:t> сессии, чтобы перейти к стадии принятия идеи и участия в проекте. </a:t>
            </a:r>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3FBF6E12-7B5E-4D23-BFED-296EA4D40B97}" type="slidenum">
              <a:rPr lang="ru-RU" smtClean="0"/>
              <a:t>4</a:t>
            </a:fld>
            <a:endParaRPr lang="ru-RU"/>
          </a:p>
        </p:txBody>
      </p:sp>
    </p:spTree>
    <p:extLst>
      <p:ext uri="{BB962C8B-B14F-4D97-AF65-F5344CB8AC3E}">
        <p14:creationId xmlns:p14="http://schemas.microsoft.com/office/powerpoint/2010/main" val="1112714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На графике виден прогресс, в сравнении с февралем 2019 года. На сегодняшний день почти все педагоги включились в данный проект. По результатам на 14.05.2019 г. 17 человек из 18 сконструировали и представили в электронном варианте уроки БСП. Некоторые представили комиссии серию таких занятий.</a:t>
            </a:r>
          </a:p>
          <a:p>
            <a:r>
              <a:rPr lang="ru-RU" sz="1200" kern="1200" dirty="0" smtClean="0">
                <a:solidFill>
                  <a:schemeClr val="tx1"/>
                </a:solidFill>
                <a:effectLst/>
                <a:latin typeface="+mn-lt"/>
                <a:ea typeface="+mn-ea"/>
                <a:cs typeface="+mn-cs"/>
              </a:rPr>
              <a:t>1 человек не сконструировал урок из-за длительной болезни и 1 сконструировал, но не реализовал на практике (по объективной причине), остальные представили свои занятия для различной аудитории и экспертная комиссия оценила уроки и зачла их в копилку личного рейтинга.</a:t>
            </a:r>
          </a:p>
          <a:p>
            <a:endParaRPr lang="ru-RU" dirty="0"/>
          </a:p>
        </p:txBody>
      </p:sp>
      <p:sp>
        <p:nvSpPr>
          <p:cNvPr id="4" name="Номер слайда 3"/>
          <p:cNvSpPr>
            <a:spLocks noGrp="1"/>
          </p:cNvSpPr>
          <p:nvPr>
            <p:ph type="sldNum" sz="quarter" idx="10"/>
          </p:nvPr>
        </p:nvSpPr>
        <p:spPr/>
        <p:txBody>
          <a:bodyPr/>
          <a:lstStyle/>
          <a:p>
            <a:fld id="{3FBF6E12-7B5E-4D23-BFED-296EA4D40B97}" type="slidenum">
              <a:rPr lang="ru-RU" smtClean="0"/>
              <a:t>5</a:t>
            </a:fld>
            <a:endParaRPr lang="ru-RU"/>
          </a:p>
        </p:txBody>
      </p:sp>
    </p:spTree>
    <p:extLst>
      <p:ext uri="{BB962C8B-B14F-4D97-AF65-F5344CB8AC3E}">
        <p14:creationId xmlns:p14="http://schemas.microsoft.com/office/powerpoint/2010/main" val="27066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Следующим участником нашего проекта стали </a:t>
            </a:r>
            <a:r>
              <a:rPr lang="ru-RU" sz="1200" u="sng" kern="1200" dirty="0" smtClean="0">
                <a:solidFill>
                  <a:schemeClr val="tx1"/>
                </a:solidFill>
                <a:effectLst/>
                <a:latin typeface="+mn-lt"/>
                <a:ea typeface="+mn-ea"/>
                <a:cs typeface="+mn-cs"/>
              </a:rPr>
              <a:t>обучающиеся </a:t>
            </a:r>
            <a:r>
              <a:rPr lang="ru-RU" sz="1200" kern="1200" dirty="0" smtClean="0">
                <a:solidFill>
                  <a:schemeClr val="tx1"/>
                </a:solidFill>
                <a:effectLst/>
                <a:latin typeface="+mn-lt"/>
                <a:ea typeface="+mn-ea"/>
                <a:cs typeface="+mn-cs"/>
              </a:rPr>
              <a:t>образовательной организации: </a:t>
            </a:r>
          </a:p>
          <a:p>
            <a:r>
              <a:rPr lang="ru-RU" sz="1200" kern="1200" dirty="0" smtClean="0">
                <a:solidFill>
                  <a:schemeClr val="tx1"/>
                </a:solidFill>
                <a:effectLst/>
                <a:latin typeface="+mn-lt"/>
                <a:ea typeface="+mn-ea"/>
                <a:cs typeface="+mn-cs"/>
              </a:rPr>
              <a:t>Во-первых среди учащихся были проведены мониторинговые исследования, предложенные холдингом по развитию </a:t>
            </a:r>
            <a:r>
              <a:rPr lang="ru-RU" sz="1200" kern="1200" dirty="0" err="1" smtClean="0">
                <a:solidFill>
                  <a:schemeClr val="tx1"/>
                </a:solidFill>
                <a:effectLst/>
                <a:latin typeface="+mn-lt"/>
                <a:ea typeface="+mn-ea"/>
                <a:cs typeface="+mn-cs"/>
              </a:rPr>
              <a:t>эмпатии</a:t>
            </a:r>
            <a:r>
              <a:rPr lang="ru-RU" sz="1200" kern="1200" dirty="0" smtClean="0">
                <a:solidFill>
                  <a:schemeClr val="tx1"/>
                </a:solidFill>
                <a:effectLst/>
                <a:latin typeface="+mn-lt"/>
                <a:ea typeface="+mn-ea"/>
                <a:cs typeface="+mn-cs"/>
              </a:rPr>
              <a:t> и рефлексии, результаты которых стали отдельным направлением деятельности для педагогов и родителей.</a:t>
            </a:r>
          </a:p>
          <a:p>
            <a:r>
              <a:rPr lang="ru-RU" sz="1200" kern="1200" dirty="0" smtClean="0">
                <a:solidFill>
                  <a:schemeClr val="tx1"/>
                </a:solidFill>
                <a:effectLst/>
                <a:latin typeface="+mn-lt"/>
                <a:ea typeface="+mn-ea"/>
                <a:cs typeface="+mn-cs"/>
              </a:rPr>
              <a:t>Во-вторых именно обучающиеся являются главным действующим лицом на уроках, и именно их рефлексия лежит в основе анализа уроков. Часть педагогов уже используют программу </a:t>
            </a:r>
            <a:r>
              <a:rPr lang="ru-RU" sz="1200" kern="1200" dirty="0" err="1" smtClean="0">
                <a:solidFill>
                  <a:schemeClr val="tx1"/>
                </a:solidFill>
                <a:effectLst/>
                <a:latin typeface="+mn-lt"/>
                <a:ea typeface="+mn-ea"/>
                <a:cs typeface="+mn-cs"/>
              </a:rPr>
              <a:t>Пликерс</a:t>
            </a:r>
            <a:r>
              <a:rPr lang="ru-RU" sz="1200" kern="1200" dirty="0" smtClean="0">
                <a:solidFill>
                  <a:schemeClr val="tx1"/>
                </a:solidFill>
                <a:effectLst/>
                <a:latin typeface="+mn-lt"/>
                <a:ea typeface="+mn-ea"/>
                <a:cs typeface="+mn-cs"/>
              </a:rPr>
              <a:t>, применяя гаджеты во время учебного процесса. </a:t>
            </a:r>
          </a:p>
          <a:p>
            <a:r>
              <a:rPr lang="ru-RU" sz="1200" kern="1200" dirty="0" smtClean="0">
                <a:solidFill>
                  <a:schemeClr val="tx1"/>
                </a:solidFill>
                <a:effectLst/>
                <a:latin typeface="+mn-lt"/>
                <a:ea typeface="+mn-ea"/>
                <a:cs typeface="+mn-cs"/>
              </a:rPr>
              <a:t>В третьих, анонимный опрос учащихся, данные которого отражены на сайте школы. Все это позволяет обеспечить обратную связь проведения уроков БСП и выявить зоны роста.</a:t>
            </a:r>
          </a:p>
        </p:txBody>
      </p:sp>
      <p:sp>
        <p:nvSpPr>
          <p:cNvPr id="4" name="Номер слайда 3"/>
          <p:cNvSpPr>
            <a:spLocks noGrp="1"/>
          </p:cNvSpPr>
          <p:nvPr>
            <p:ph type="sldNum" sz="quarter" idx="10"/>
          </p:nvPr>
        </p:nvSpPr>
        <p:spPr/>
        <p:txBody>
          <a:bodyPr/>
          <a:lstStyle/>
          <a:p>
            <a:fld id="{3FBF6E12-7B5E-4D23-BFED-296EA4D40B97}" type="slidenum">
              <a:rPr lang="ru-RU" smtClean="0"/>
              <a:t>6</a:t>
            </a:fld>
            <a:endParaRPr lang="ru-RU"/>
          </a:p>
        </p:txBody>
      </p:sp>
    </p:spTree>
    <p:extLst>
      <p:ext uri="{BB962C8B-B14F-4D97-AF65-F5344CB8AC3E}">
        <p14:creationId xmlns:p14="http://schemas.microsoft.com/office/powerpoint/2010/main" val="37148669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Достаточно большую работу провели мы с </a:t>
            </a:r>
            <a:r>
              <a:rPr lang="ru-RU" sz="1200" u="sng" kern="1200" dirty="0" smtClean="0">
                <a:solidFill>
                  <a:schemeClr val="tx1"/>
                </a:solidFill>
                <a:effectLst/>
                <a:latin typeface="+mn-lt"/>
                <a:ea typeface="+mn-ea"/>
                <a:cs typeface="+mn-cs"/>
              </a:rPr>
              <a:t>родителями</a:t>
            </a:r>
            <a:r>
              <a:rPr lang="ru-RU" sz="1200" kern="1200" dirty="0" smtClean="0">
                <a:solidFill>
                  <a:schemeClr val="tx1"/>
                </a:solidFill>
                <a:effectLst/>
                <a:latin typeface="+mn-lt"/>
                <a:ea typeface="+mn-ea"/>
                <a:cs typeface="+mn-cs"/>
              </a:rPr>
              <a:t> по вовлечению их в данный проект. Родители понимают, что сегодня, когда идет стремительное обновление всех сфер жизни общества образование не может и не должно оставаться в стороне. Только совместными усилиями мы можем подготовить человека будущего, поэтому прогрессивные представители родительской общественности вошли в состав экспертного совета по оценке уроков БСП, посещают такие уроки, выступают на родительских собраниях как внешние эксперты, разъясняя наряду с педагогами суть изменений образовательного процесса, участвуют в мониторинговых исследованиях. Данные можно увидеть на сайте школы в разделе «Школа прогрессивного мышления» «обратная связь».</a:t>
            </a:r>
            <a:endParaRPr lang="ru-RU" dirty="0" smtClean="0">
              <a:effectLst/>
            </a:endParaRPr>
          </a:p>
        </p:txBody>
      </p:sp>
      <p:sp>
        <p:nvSpPr>
          <p:cNvPr id="4" name="Номер слайда 3"/>
          <p:cNvSpPr>
            <a:spLocks noGrp="1"/>
          </p:cNvSpPr>
          <p:nvPr>
            <p:ph type="sldNum" sz="quarter" idx="10"/>
          </p:nvPr>
        </p:nvSpPr>
        <p:spPr/>
        <p:txBody>
          <a:bodyPr/>
          <a:lstStyle/>
          <a:p>
            <a:fld id="{3FBF6E12-7B5E-4D23-BFED-296EA4D40B97}" type="slidenum">
              <a:rPr lang="ru-RU" smtClean="0"/>
              <a:t>7</a:t>
            </a:fld>
            <a:endParaRPr lang="ru-RU"/>
          </a:p>
        </p:txBody>
      </p:sp>
    </p:spTree>
    <p:extLst>
      <p:ext uri="{BB962C8B-B14F-4D97-AF65-F5344CB8AC3E}">
        <p14:creationId xmlns:p14="http://schemas.microsoft.com/office/powerpoint/2010/main" val="1721486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kern="1200" dirty="0" smtClean="0">
                <a:solidFill>
                  <a:schemeClr val="tx1"/>
                </a:solidFill>
                <a:effectLst/>
                <a:latin typeface="+mn-lt"/>
                <a:ea typeface="+mn-ea"/>
                <a:cs typeface="+mn-cs"/>
              </a:rPr>
              <a:t>Одним из ярких событий этого периода у нас стал День открытых дверей для родителей и городской общественности, где все уроки прошли с БСП и ряд внеклассных мероприятий. Положительные отзывы родителей, педагогов других школ, которые присутствовали на этом мероприятии, подтвердили, что БСП - это интересно, продуктивно, работает на развитие и перспективно.</a:t>
            </a:r>
            <a:endParaRPr lang="ru-RU" dirty="0"/>
          </a:p>
        </p:txBody>
      </p:sp>
      <p:sp>
        <p:nvSpPr>
          <p:cNvPr id="4" name="Номер слайда 3"/>
          <p:cNvSpPr>
            <a:spLocks noGrp="1"/>
          </p:cNvSpPr>
          <p:nvPr>
            <p:ph type="sldNum" sz="quarter" idx="10"/>
          </p:nvPr>
        </p:nvSpPr>
        <p:spPr/>
        <p:txBody>
          <a:bodyPr/>
          <a:lstStyle/>
          <a:p>
            <a:fld id="{3FBF6E12-7B5E-4D23-BFED-296EA4D40B97}" type="slidenum">
              <a:rPr lang="ru-RU" smtClean="0"/>
              <a:t>8</a:t>
            </a:fld>
            <a:endParaRPr lang="ru-RU"/>
          </a:p>
        </p:txBody>
      </p:sp>
    </p:spTree>
    <p:extLst>
      <p:ext uri="{BB962C8B-B14F-4D97-AF65-F5344CB8AC3E}">
        <p14:creationId xmlns:p14="http://schemas.microsoft.com/office/powerpoint/2010/main" val="675088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kern="1200" dirty="0" smtClean="0">
                <a:solidFill>
                  <a:schemeClr val="tx1"/>
                </a:solidFill>
                <a:effectLst/>
                <a:latin typeface="+mn-lt"/>
                <a:ea typeface="+mn-ea"/>
                <a:cs typeface="+mn-cs"/>
              </a:rPr>
              <a:t>Еще одним полноправным участником нашей деятельности мы считаем </a:t>
            </a:r>
            <a:r>
              <a:rPr lang="ru-RU" sz="1200" u="sng" kern="1200" dirty="0" smtClean="0">
                <a:solidFill>
                  <a:schemeClr val="tx1"/>
                </a:solidFill>
                <a:effectLst/>
                <a:latin typeface="+mn-lt"/>
                <a:ea typeface="+mn-ea"/>
                <a:cs typeface="+mn-cs"/>
              </a:rPr>
              <a:t>независимых экспертов</a:t>
            </a:r>
            <a:r>
              <a:rPr lang="ru-RU" sz="1200" kern="1200" dirty="0" smtClean="0">
                <a:solidFill>
                  <a:schemeClr val="tx1"/>
                </a:solidFill>
                <a:effectLst/>
                <a:latin typeface="+mn-lt"/>
                <a:ea typeface="+mn-ea"/>
                <a:cs typeface="+mn-cs"/>
              </a:rPr>
              <a:t>- это педагоги других школ города, специалисты УО, социальные партнеры, которые приходят на семинары в образовательную организацию. Правда пока они присутствуют на открытых уроках, но в будущем планируем чтобы могли посетить и текущие уроки, используя предложенный график. Тем не менее их оценка для нас очень важна, и мы учитываем те рекомендации, которые поступают.</a:t>
            </a:r>
            <a:endParaRPr lang="ru-RU" dirty="0" smtClean="0">
              <a:effectLst/>
            </a:endParaRPr>
          </a:p>
        </p:txBody>
      </p:sp>
      <p:sp>
        <p:nvSpPr>
          <p:cNvPr id="4" name="Номер слайда 3"/>
          <p:cNvSpPr>
            <a:spLocks noGrp="1"/>
          </p:cNvSpPr>
          <p:nvPr>
            <p:ph type="sldNum" sz="quarter" idx="10"/>
          </p:nvPr>
        </p:nvSpPr>
        <p:spPr/>
        <p:txBody>
          <a:bodyPr/>
          <a:lstStyle/>
          <a:p>
            <a:fld id="{3FBF6E12-7B5E-4D23-BFED-296EA4D40B97}" type="slidenum">
              <a:rPr lang="ru-RU" smtClean="0"/>
              <a:t>9</a:t>
            </a:fld>
            <a:endParaRPr lang="ru-RU"/>
          </a:p>
        </p:txBody>
      </p:sp>
    </p:spTree>
    <p:extLst>
      <p:ext uri="{BB962C8B-B14F-4D97-AF65-F5344CB8AC3E}">
        <p14:creationId xmlns:p14="http://schemas.microsoft.com/office/powerpoint/2010/main" val="3624418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8.jpeg"/><Relationship Id="rId5" Type="http://schemas.openxmlformats.org/officeDocument/2006/relationships/image" Target="../media/image4.jpeg"/><Relationship Id="rId4" Type="http://schemas.openxmlformats.org/officeDocument/2006/relationships/image" Target="../media/image7.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42950" y="2130428"/>
            <a:ext cx="84201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371475" indent="0" algn="ctr">
              <a:buNone/>
              <a:defRPr>
                <a:solidFill>
                  <a:schemeClr val="tx1">
                    <a:tint val="75000"/>
                  </a:schemeClr>
                </a:solidFill>
              </a:defRPr>
            </a:lvl2pPr>
            <a:lvl3pPr marL="742950" indent="0" algn="ctr">
              <a:buNone/>
              <a:defRPr>
                <a:solidFill>
                  <a:schemeClr val="tx1">
                    <a:tint val="75000"/>
                  </a:schemeClr>
                </a:solidFill>
              </a:defRPr>
            </a:lvl3pPr>
            <a:lvl4pPr marL="1114425" indent="0" algn="ctr">
              <a:buNone/>
              <a:defRPr>
                <a:solidFill>
                  <a:schemeClr val="tx1">
                    <a:tint val="75000"/>
                  </a:schemeClr>
                </a:solidFill>
              </a:defRPr>
            </a:lvl4pPr>
            <a:lvl5pPr marL="1485900" indent="0" algn="ctr">
              <a:buNone/>
              <a:defRPr>
                <a:solidFill>
                  <a:schemeClr val="tx1">
                    <a:tint val="75000"/>
                  </a:schemeClr>
                </a:solidFill>
              </a:defRPr>
            </a:lvl5pPr>
            <a:lvl6pPr marL="1857375" indent="0" algn="ctr">
              <a:buNone/>
              <a:defRPr>
                <a:solidFill>
                  <a:schemeClr val="tx1">
                    <a:tint val="75000"/>
                  </a:schemeClr>
                </a:solidFill>
              </a:defRPr>
            </a:lvl6pPr>
            <a:lvl7pPr marL="2228850" indent="0" algn="ctr">
              <a:buNone/>
              <a:defRPr>
                <a:solidFill>
                  <a:schemeClr val="tx1">
                    <a:tint val="75000"/>
                  </a:schemeClr>
                </a:solidFill>
              </a:defRPr>
            </a:lvl7pPr>
            <a:lvl8pPr marL="2600325" indent="0" algn="ctr">
              <a:buNone/>
              <a:defRPr>
                <a:solidFill>
                  <a:schemeClr val="tx1">
                    <a:tint val="75000"/>
                  </a:schemeClr>
                </a:solidFill>
              </a:defRPr>
            </a:lvl8pPr>
            <a:lvl9pPr marL="29718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9119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891836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181850" y="274641"/>
            <a:ext cx="222885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95300" y="274641"/>
            <a:ext cx="652145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248055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28600"/>
            <a:ext cx="9906000" cy="762000"/>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495300" y="990600"/>
            <a:ext cx="8915400" cy="609600"/>
          </a:xfrm>
        </p:spPr>
        <p:txBody>
          <a:bodyPr/>
          <a:lstStyle/>
          <a:p>
            <a:r>
              <a:rPr lang="ru-RU" smtClean="0"/>
              <a:t>Вставка диаграммы</a:t>
            </a:r>
            <a:endParaRPr lang="ru-RU"/>
          </a:p>
        </p:txBody>
      </p:sp>
      <p:sp>
        <p:nvSpPr>
          <p:cNvPr id="4" name="Дата 3"/>
          <p:cNvSpPr>
            <a:spLocks noGrp="1"/>
          </p:cNvSpPr>
          <p:nvPr>
            <p:ph type="dt" sz="half" idx="10"/>
          </p:nvPr>
        </p:nvSpPr>
        <p:spPr>
          <a:xfrm>
            <a:off x="495300" y="6243638"/>
            <a:ext cx="2311400" cy="457200"/>
          </a:xfrm>
        </p:spPr>
        <p:txBody>
          <a:bodyPr/>
          <a:lstStyle>
            <a:lvl1pPr>
              <a:defRPr/>
            </a:lvl1pPr>
          </a:lstStyle>
          <a:p>
            <a:endParaRPr lang="en-US" altLang="ru-RU"/>
          </a:p>
        </p:txBody>
      </p:sp>
      <p:sp>
        <p:nvSpPr>
          <p:cNvPr id="5" name="Нижний колонтитул 4"/>
          <p:cNvSpPr>
            <a:spLocks noGrp="1"/>
          </p:cNvSpPr>
          <p:nvPr>
            <p:ph type="ftr" sz="quarter" idx="11"/>
          </p:nvPr>
        </p:nvSpPr>
        <p:spPr>
          <a:xfrm>
            <a:off x="3384550" y="6248400"/>
            <a:ext cx="3136900" cy="457200"/>
          </a:xfrm>
        </p:spPr>
        <p:txBody>
          <a:bodyPr/>
          <a:lstStyle>
            <a:lvl1pPr>
              <a:defRPr/>
            </a:lvl1pPr>
          </a:lstStyle>
          <a:p>
            <a:endParaRPr lang="en-US" altLang="ru-RU"/>
          </a:p>
        </p:txBody>
      </p:sp>
      <p:sp>
        <p:nvSpPr>
          <p:cNvPr id="6" name="Номер слайда 5"/>
          <p:cNvSpPr>
            <a:spLocks noGrp="1"/>
          </p:cNvSpPr>
          <p:nvPr>
            <p:ph type="sldNum" sz="quarter" idx="12"/>
          </p:nvPr>
        </p:nvSpPr>
        <p:spPr>
          <a:xfrm>
            <a:off x="7099300" y="6243638"/>
            <a:ext cx="2311400" cy="457200"/>
          </a:xfrm>
        </p:spPr>
        <p:txBody>
          <a:bodyPr/>
          <a:lstStyle>
            <a:lvl1pPr>
              <a:defRPr/>
            </a:lvl1pPr>
          </a:lstStyle>
          <a:p>
            <a:fld id="{E52C42E3-7728-4447-8CDE-A3AE04723B29}" type="slidenum">
              <a:rPr lang="en-US" altLang="ru-RU"/>
              <a:pPr/>
              <a:t>‹#›</a:t>
            </a:fld>
            <a:endParaRPr lang="en-US" altLang="ru-RU"/>
          </a:p>
        </p:txBody>
      </p:sp>
    </p:spTree>
    <p:extLst>
      <p:ext uri="{BB962C8B-B14F-4D97-AF65-F5344CB8AC3E}">
        <p14:creationId xmlns:p14="http://schemas.microsoft.com/office/powerpoint/2010/main" val="42430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bg bwMode="gray">
      <p:bgPr>
        <a:solidFill>
          <a:schemeClr val="bg1"/>
        </a:solidFill>
        <a:effectLst/>
      </p:bgPr>
    </p:bg>
    <p:spTree>
      <p:nvGrpSpPr>
        <p:cNvPr id="1" name=""/>
        <p:cNvGrpSpPr/>
        <p:nvPr/>
      </p:nvGrpSpPr>
      <p:grpSpPr>
        <a:xfrm>
          <a:off x="0" y="0"/>
          <a:ext cx="0" cy="0"/>
          <a:chOff x="0" y="0"/>
          <a:chExt cx="0" cy="0"/>
        </a:xfrm>
      </p:grpSpPr>
      <p:sp>
        <p:nvSpPr>
          <p:cNvPr id="111622" name="Rectangle 6"/>
          <p:cNvSpPr>
            <a:spLocks noChangeArrowheads="1"/>
          </p:cNvSpPr>
          <p:nvPr/>
        </p:nvSpPr>
        <p:spPr bwMode="ltGray">
          <a:xfrm>
            <a:off x="3302000" y="2209800"/>
            <a:ext cx="1651000" cy="1447800"/>
          </a:xfrm>
          <a:prstGeom prst="rect">
            <a:avLst/>
          </a:prstGeom>
          <a:blipFill dpi="0" rotWithShape="1">
            <a:blip r:embed="rId2"/>
            <a:srcRect/>
            <a:stretch>
              <a:fillRect/>
            </a:stretch>
          </a:blip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23" name="Rectangle 7"/>
          <p:cNvSpPr>
            <a:spLocks noChangeArrowheads="1"/>
          </p:cNvSpPr>
          <p:nvPr/>
        </p:nvSpPr>
        <p:spPr bwMode="ltGray">
          <a:xfrm>
            <a:off x="3302000" y="3657600"/>
            <a:ext cx="1651000" cy="1447800"/>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24" name="Rectangle 8"/>
          <p:cNvSpPr>
            <a:spLocks noChangeArrowheads="1"/>
          </p:cNvSpPr>
          <p:nvPr/>
        </p:nvSpPr>
        <p:spPr bwMode="ltGray">
          <a:xfrm>
            <a:off x="4953000" y="3657600"/>
            <a:ext cx="1651000" cy="1447800"/>
          </a:xfrm>
          <a:prstGeom prst="rect">
            <a:avLst/>
          </a:prstGeom>
          <a:blipFill dpi="0" rotWithShape="1">
            <a:blip r:embed="rId3"/>
            <a:srcRect/>
            <a:stretch>
              <a:fillRect/>
            </a:stretch>
          </a:blip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34" name="Rectangle 18"/>
          <p:cNvSpPr>
            <a:spLocks noChangeArrowheads="1"/>
          </p:cNvSpPr>
          <p:nvPr/>
        </p:nvSpPr>
        <p:spPr bwMode="ltGray">
          <a:xfrm>
            <a:off x="4953000" y="2209800"/>
            <a:ext cx="1651000" cy="1447800"/>
          </a:xfrm>
          <a:prstGeom prst="rect">
            <a:avLst/>
          </a:prstGeom>
          <a:solidFill>
            <a:schemeClr val="tx2"/>
          </a:solid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35" name="Rectangle 19"/>
          <p:cNvSpPr>
            <a:spLocks noChangeArrowheads="1"/>
          </p:cNvSpPr>
          <p:nvPr/>
        </p:nvSpPr>
        <p:spPr bwMode="gray">
          <a:xfrm>
            <a:off x="3302000" y="2209801"/>
            <a:ext cx="3302000" cy="2900363"/>
          </a:xfrm>
          <a:prstGeom prst="rect">
            <a:avLst/>
          </a:prstGeom>
          <a:blipFill dpi="0" rotWithShape="1">
            <a:blip r:embed="rId4"/>
            <a:srcRect/>
            <a:stretch>
              <a:fillRect/>
            </a:stretch>
          </a:blip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20" name="Rectangle 4"/>
          <p:cNvSpPr>
            <a:spLocks noChangeArrowheads="1"/>
          </p:cNvSpPr>
          <p:nvPr/>
        </p:nvSpPr>
        <p:spPr bwMode="ltGray">
          <a:xfrm>
            <a:off x="0" y="2209800"/>
            <a:ext cx="1651000" cy="144780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21" name="Rectangle 5"/>
          <p:cNvSpPr>
            <a:spLocks noChangeArrowheads="1"/>
          </p:cNvSpPr>
          <p:nvPr/>
        </p:nvSpPr>
        <p:spPr bwMode="ltGray">
          <a:xfrm>
            <a:off x="1651000" y="2209800"/>
            <a:ext cx="1651000" cy="1447800"/>
          </a:xfrm>
          <a:prstGeom prst="rect">
            <a:avLst/>
          </a:prstGeom>
          <a:solidFill>
            <a:schemeClr val="tx2"/>
          </a:solid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25" name="Rectangle 9"/>
          <p:cNvSpPr>
            <a:spLocks noChangeArrowheads="1"/>
          </p:cNvSpPr>
          <p:nvPr/>
        </p:nvSpPr>
        <p:spPr bwMode="ltGray">
          <a:xfrm>
            <a:off x="6604000" y="3657600"/>
            <a:ext cx="1651000" cy="1447800"/>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26" name="Rectangle 10"/>
          <p:cNvSpPr>
            <a:spLocks noGrp="1" noChangeArrowheads="1"/>
          </p:cNvSpPr>
          <p:nvPr>
            <p:ph type="ctrTitle" sz="quarter"/>
          </p:nvPr>
        </p:nvSpPr>
        <p:spPr bwMode="auto">
          <a:xfrm>
            <a:off x="825500" y="1143000"/>
            <a:ext cx="8420100" cy="990600"/>
          </a:xfrm>
        </p:spPr>
        <p:txBody>
          <a:bodyPr/>
          <a:lstStyle>
            <a:lvl1pPr algn="ctr">
              <a:defRPr sz="4000" b="1">
                <a:solidFill>
                  <a:schemeClr val="tx1"/>
                </a:solidFill>
              </a:defRPr>
            </a:lvl1pPr>
          </a:lstStyle>
          <a:p>
            <a:r>
              <a:rPr lang="ru-RU" smtClean="0"/>
              <a:t>Образец заголовка</a:t>
            </a:r>
            <a:endParaRPr lang="en-US"/>
          </a:p>
        </p:txBody>
      </p:sp>
      <p:sp>
        <p:nvSpPr>
          <p:cNvPr id="111627" name="Rectangle 11"/>
          <p:cNvSpPr>
            <a:spLocks noGrp="1" noChangeArrowheads="1"/>
          </p:cNvSpPr>
          <p:nvPr>
            <p:ph type="subTitle" sz="quarter" idx="1"/>
          </p:nvPr>
        </p:nvSpPr>
        <p:spPr>
          <a:xfrm>
            <a:off x="1485900" y="5410200"/>
            <a:ext cx="6934200" cy="533400"/>
          </a:xfrm>
        </p:spPr>
        <p:txBody>
          <a:bodyPr/>
          <a:lstStyle>
            <a:lvl1pPr marL="0" indent="0" algn="ctr">
              <a:buFont typeface="Wingdings" pitchFamily="2" charset="2"/>
              <a:buNone/>
              <a:defRPr/>
            </a:lvl1pPr>
          </a:lstStyle>
          <a:p>
            <a:r>
              <a:rPr lang="ru-RU" smtClean="0"/>
              <a:t>Образец подзаголовка</a:t>
            </a:r>
            <a:endParaRPr lang="en-US"/>
          </a:p>
        </p:txBody>
      </p:sp>
      <p:sp>
        <p:nvSpPr>
          <p:cNvPr id="111628" name="Rectangle 12"/>
          <p:cNvSpPr>
            <a:spLocks noGrp="1" noChangeArrowheads="1"/>
          </p:cNvSpPr>
          <p:nvPr>
            <p:ph type="dt" sz="quarter" idx="2"/>
          </p:nvPr>
        </p:nvSpPr>
        <p:spPr>
          <a:xfrm>
            <a:off x="495300" y="6553200"/>
            <a:ext cx="2311400" cy="228600"/>
          </a:xfrm>
        </p:spPr>
        <p:txBody>
          <a:bodyPr/>
          <a:lstStyle>
            <a:lvl1pPr algn="l">
              <a:defRPr>
                <a:effectLst>
                  <a:outerShdw blurRad="38100" dist="38100" dir="2700000" algn="tl">
                    <a:srgbClr val="C0C0C0"/>
                  </a:outerShdw>
                </a:effectLst>
              </a:defRPr>
            </a:lvl1pPr>
          </a:lstStyle>
          <a:p>
            <a:endParaRPr lang="en-US">
              <a:solidFill>
                <a:srgbClr val="000000"/>
              </a:solidFill>
            </a:endParaRPr>
          </a:p>
        </p:txBody>
      </p:sp>
      <p:sp>
        <p:nvSpPr>
          <p:cNvPr id="111629" name="Rectangle 13"/>
          <p:cNvSpPr>
            <a:spLocks noGrp="1" noChangeArrowheads="1"/>
          </p:cNvSpPr>
          <p:nvPr>
            <p:ph type="ftr" sz="quarter" idx="3"/>
          </p:nvPr>
        </p:nvSpPr>
        <p:spPr>
          <a:xfrm>
            <a:off x="3384550" y="6553200"/>
            <a:ext cx="3136900" cy="228600"/>
          </a:xfrm>
        </p:spPr>
        <p:txBody>
          <a:bodyPr/>
          <a:lstStyle>
            <a:lvl1pPr algn="ctr">
              <a:defRPr>
                <a:solidFill>
                  <a:schemeClr val="tx1"/>
                </a:solidFill>
                <a:effectLst>
                  <a:outerShdw blurRad="38100" dist="38100" dir="2700000" algn="tl">
                    <a:srgbClr val="C0C0C0"/>
                  </a:outerShdw>
                </a:effectLst>
              </a:defRPr>
            </a:lvl1pPr>
          </a:lstStyle>
          <a:p>
            <a:endParaRPr lang="en-US">
              <a:solidFill>
                <a:srgbClr val="000000"/>
              </a:solidFill>
            </a:endParaRPr>
          </a:p>
        </p:txBody>
      </p:sp>
      <p:sp>
        <p:nvSpPr>
          <p:cNvPr id="111630" name="Rectangle 14"/>
          <p:cNvSpPr>
            <a:spLocks noGrp="1" noChangeArrowheads="1"/>
          </p:cNvSpPr>
          <p:nvPr>
            <p:ph type="sldNum" sz="quarter" idx="4"/>
          </p:nvPr>
        </p:nvSpPr>
        <p:spPr>
          <a:xfrm>
            <a:off x="7099300" y="6553200"/>
            <a:ext cx="2311400" cy="228600"/>
          </a:xfrm>
        </p:spPr>
        <p:txBody>
          <a:bodyPr/>
          <a:lstStyle>
            <a:lvl1pPr algn="r">
              <a:defRPr>
                <a:effectLst>
                  <a:outerShdw blurRad="38100" dist="38100" dir="2700000" algn="tl">
                    <a:srgbClr val="C0C0C0"/>
                  </a:outerShdw>
                </a:effectLst>
              </a:defRPr>
            </a:lvl1pPr>
          </a:lstStyle>
          <a:p>
            <a:fld id="{2F851ACA-C31C-4928-AD70-9669B8003DF2}" type="slidenum">
              <a:rPr lang="en-US">
                <a:solidFill>
                  <a:srgbClr val="000000"/>
                </a:solidFill>
              </a:rPr>
              <a:pPr/>
              <a:t>‹#›</a:t>
            </a:fld>
            <a:endParaRPr lang="en-US">
              <a:solidFill>
                <a:srgbClr val="000000"/>
              </a:solidFill>
            </a:endParaRPr>
          </a:p>
        </p:txBody>
      </p:sp>
      <p:sp>
        <p:nvSpPr>
          <p:cNvPr id="111633" name="Rectangle 17"/>
          <p:cNvSpPr>
            <a:spLocks noChangeArrowheads="1"/>
          </p:cNvSpPr>
          <p:nvPr/>
        </p:nvSpPr>
        <p:spPr bwMode="ltGray">
          <a:xfrm>
            <a:off x="8255000" y="3657600"/>
            <a:ext cx="1651000" cy="1447800"/>
          </a:xfrm>
          <a:prstGeom prst="rect">
            <a:avLst/>
          </a:prstGeom>
          <a:solidFill>
            <a:schemeClr val="hlink"/>
          </a:solid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39" name="Rectangle 23" descr="7"/>
          <p:cNvSpPr>
            <a:spLocks noChangeArrowheads="1"/>
          </p:cNvSpPr>
          <p:nvPr/>
        </p:nvSpPr>
        <p:spPr bwMode="gray">
          <a:xfrm>
            <a:off x="0" y="2211388"/>
            <a:ext cx="1651000" cy="1446212"/>
          </a:xfrm>
          <a:prstGeom prst="rect">
            <a:avLst/>
          </a:prstGeom>
          <a:blipFill dpi="0" rotWithShape="1">
            <a:blip r:embed="rId5"/>
            <a:srcRect/>
            <a:stretch>
              <a:fillRect/>
            </a:stretch>
          </a:blip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40" name="Rectangle 24"/>
          <p:cNvSpPr>
            <a:spLocks noChangeArrowheads="1"/>
          </p:cNvSpPr>
          <p:nvPr/>
        </p:nvSpPr>
        <p:spPr bwMode="gray">
          <a:xfrm>
            <a:off x="8241242" y="3651251"/>
            <a:ext cx="1669918" cy="1457325"/>
          </a:xfrm>
          <a:prstGeom prst="rect">
            <a:avLst/>
          </a:prstGeom>
          <a:blipFill dpi="0" rotWithShape="1">
            <a:blip r:embed="rId6"/>
            <a:srcRect/>
            <a:stretch>
              <a:fillRect/>
            </a:stretch>
          </a:blip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1645" name="Rectangle 29" descr="8"/>
          <p:cNvSpPr>
            <a:spLocks noChangeArrowheads="1"/>
          </p:cNvSpPr>
          <p:nvPr/>
        </p:nvSpPr>
        <p:spPr bwMode="ltGray">
          <a:xfrm>
            <a:off x="1651000" y="3657600"/>
            <a:ext cx="1651000" cy="1447800"/>
          </a:xfrm>
          <a:prstGeom prst="rect">
            <a:avLst/>
          </a:prstGeom>
          <a:blipFill dpi="0" rotWithShape="1">
            <a:blip r:embed="rId7"/>
            <a:srcRect/>
            <a:stretch>
              <a:fillRect/>
            </a:stretch>
          </a:blip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Tree>
    <p:extLst>
      <p:ext uri="{BB962C8B-B14F-4D97-AF65-F5344CB8AC3E}">
        <p14:creationId xmlns:p14="http://schemas.microsoft.com/office/powerpoint/2010/main" val="2790146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1000"/>
                                        <p:tgtEl>
                                          <p:spTgt spid="111645"/>
                                        </p:tgtEl>
                                      </p:cBhvr>
                                    </p:animEffect>
                                    <p:set>
                                      <p:cBhvr>
                                        <p:cTn id="7" dur="1" fill="hold">
                                          <p:stCondLst>
                                            <p:cond delay="999"/>
                                          </p:stCondLst>
                                        </p:cTn>
                                        <p:tgtEl>
                                          <p:spTgt spid="111645"/>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1635"/>
                                        </p:tgtEl>
                                        <p:attrNameLst>
                                          <p:attrName>style.visibility</p:attrName>
                                        </p:attrNameLst>
                                      </p:cBhvr>
                                      <p:to>
                                        <p:strVal val="visible"/>
                                      </p:to>
                                    </p:set>
                                    <p:animEffect transition="in" filter="fade">
                                      <p:cBhvr>
                                        <p:cTn id="11" dur="1000"/>
                                        <p:tgtEl>
                                          <p:spTgt spid="111635"/>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11640"/>
                                        </p:tgtEl>
                                        <p:attrNameLst>
                                          <p:attrName>style.visibility</p:attrName>
                                        </p:attrNameLst>
                                      </p:cBhvr>
                                      <p:to>
                                        <p:strVal val="visible"/>
                                      </p:to>
                                    </p:set>
                                    <p:animEffect transition="in" filter="fade">
                                      <p:cBhvr>
                                        <p:cTn id="15" dur="1000"/>
                                        <p:tgtEl>
                                          <p:spTgt spid="11164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11639"/>
                                        </p:tgtEl>
                                        <p:attrNameLst>
                                          <p:attrName>style.visibility</p:attrName>
                                        </p:attrNameLst>
                                      </p:cBhvr>
                                      <p:to>
                                        <p:strVal val="visible"/>
                                      </p:to>
                                    </p:set>
                                    <p:animEffect transition="in" filter="fade">
                                      <p:cBhvr>
                                        <p:cTn id="19" dur="1000"/>
                                        <p:tgtEl>
                                          <p:spTgt spid="111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35" grpId="0" animBg="1"/>
      <p:bldP spid="111639" grpId="0" animBg="1"/>
      <p:bldP spid="111640" grpId="0" animBg="1"/>
      <p:bldP spid="111645"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r>
              <a:rPr lang="en-US">
                <a:solidFill>
                  <a:srgbClr val="000000"/>
                </a:solidFill>
              </a:rPr>
              <a:t>www.themegallery.com</a:t>
            </a:r>
          </a:p>
        </p:txBody>
      </p:sp>
      <p:sp>
        <p:nvSpPr>
          <p:cNvPr id="5" name="Нижний колонтитул 4"/>
          <p:cNvSpPr>
            <a:spLocks noGrp="1"/>
          </p:cNvSpPr>
          <p:nvPr>
            <p:ph type="ftr" sz="quarter" idx="11"/>
          </p:nvPr>
        </p:nvSpPr>
        <p:spPr/>
        <p:txBody>
          <a:bodyPr/>
          <a:lstStyle>
            <a:lvl1pPr>
              <a:defRPr/>
            </a:lvl1pPr>
          </a:lstStyle>
          <a:p>
            <a:r>
              <a:rPr lang="en-US">
                <a:solidFill>
                  <a:srgbClr val="1C4372"/>
                </a:solidFill>
              </a:rPr>
              <a:t>Company Logo</a:t>
            </a:r>
          </a:p>
        </p:txBody>
      </p:sp>
      <p:sp>
        <p:nvSpPr>
          <p:cNvPr id="6" name="Номер слайда 5"/>
          <p:cNvSpPr>
            <a:spLocks noGrp="1"/>
          </p:cNvSpPr>
          <p:nvPr>
            <p:ph type="sldNum" sz="quarter" idx="12"/>
          </p:nvPr>
        </p:nvSpPr>
        <p:spPr/>
        <p:txBody>
          <a:bodyPr/>
          <a:lstStyle>
            <a:lvl1pPr>
              <a:defRPr/>
            </a:lvl1pPr>
          </a:lstStyle>
          <a:p>
            <a:fld id="{7714C9E3-F685-451D-8CEA-A11B411826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04648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01"/>
            <a:ext cx="84201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r>
              <a:rPr lang="en-US">
                <a:solidFill>
                  <a:srgbClr val="000000"/>
                </a:solidFill>
              </a:rPr>
              <a:t>www.themegallery.com</a:t>
            </a:r>
          </a:p>
        </p:txBody>
      </p:sp>
      <p:sp>
        <p:nvSpPr>
          <p:cNvPr id="5" name="Нижний колонтитул 4"/>
          <p:cNvSpPr>
            <a:spLocks noGrp="1"/>
          </p:cNvSpPr>
          <p:nvPr>
            <p:ph type="ftr" sz="quarter" idx="11"/>
          </p:nvPr>
        </p:nvSpPr>
        <p:spPr/>
        <p:txBody>
          <a:bodyPr/>
          <a:lstStyle>
            <a:lvl1pPr>
              <a:defRPr/>
            </a:lvl1pPr>
          </a:lstStyle>
          <a:p>
            <a:r>
              <a:rPr lang="en-US">
                <a:solidFill>
                  <a:srgbClr val="1C4372"/>
                </a:solidFill>
              </a:rPr>
              <a:t>Company Logo</a:t>
            </a:r>
          </a:p>
        </p:txBody>
      </p:sp>
      <p:sp>
        <p:nvSpPr>
          <p:cNvPr id="6" name="Номер слайда 5"/>
          <p:cNvSpPr>
            <a:spLocks noGrp="1"/>
          </p:cNvSpPr>
          <p:nvPr>
            <p:ph type="sldNum" sz="quarter" idx="12"/>
          </p:nvPr>
        </p:nvSpPr>
        <p:spPr/>
        <p:txBody>
          <a:bodyPr/>
          <a:lstStyle>
            <a:lvl1pPr>
              <a:defRPr/>
            </a:lvl1pPr>
          </a:lstStyle>
          <a:p>
            <a:fld id="{4378CD3D-2FE8-4259-96A0-CB281C3BB1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50890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1073150" y="990600"/>
            <a:ext cx="4086225"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24475" y="990600"/>
            <a:ext cx="4086225"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r>
              <a:rPr lang="en-US">
                <a:solidFill>
                  <a:srgbClr val="000000"/>
                </a:solidFill>
              </a:rPr>
              <a:t>www.themegallery.com</a:t>
            </a:r>
          </a:p>
        </p:txBody>
      </p:sp>
      <p:sp>
        <p:nvSpPr>
          <p:cNvPr id="6" name="Нижний колонтитул 5"/>
          <p:cNvSpPr>
            <a:spLocks noGrp="1"/>
          </p:cNvSpPr>
          <p:nvPr>
            <p:ph type="ftr" sz="quarter" idx="11"/>
          </p:nvPr>
        </p:nvSpPr>
        <p:spPr/>
        <p:txBody>
          <a:bodyPr/>
          <a:lstStyle>
            <a:lvl1pPr>
              <a:defRPr/>
            </a:lvl1pPr>
          </a:lstStyle>
          <a:p>
            <a:r>
              <a:rPr lang="en-US">
                <a:solidFill>
                  <a:srgbClr val="1C4372"/>
                </a:solidFill>
              </a:rPr>
              <a:t>Company Logo</a:t>
            </a:r>
          </a:p>
        </p:txBody>
      </p:sp>
      <p:sp>
        <p:nvSpPr>
          <p:cNvPr id="7" name="Номер слайда 6"/>
          <p:cNvSpPr>
            <a:spLocks noGrp="1"/>
          </p:cNvSpPr>
          <p:nvPr>
            <p:ph type="sldNum" sz="quarter" idx="12"/>
          </p:nvPr>
        </p:nvSpPr>
        <p:spPr/>
        <p:txBody>
          <a:bodyPr/>
          <a:lstStyle>
            <a:lvl1pPr>
              <a:defRPr/>
            </a:lvl1pPr>
          </a:lstStyle>
          <a:p>
            <a:fld id="{A69268F4-0950-43BD-990A-5EA9FD6EB9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9946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r>
              <a:rPr lang="en-US">
                <a:solidFill>
                  <a:srgbClr val="000000"/>
                </a:solidFill>
              </a:rPr>
              <a:t>www.themegallery.com</a:t>
            </a:r>
          </a:p>
        </p:txBody>
      </p:sp>
      <p:sp>
        <p:nvSpPr>
          <p:cNvPr id="8" name="Нижний колонтитул 7"/>
          <p:cNvSpPr>
            <a:spLocks noGrp="1"/>
          </p:cNvSpPr>
          <p:nvPr>
            <p:ph type="ftr" sz="quarter" idx="11"/>
          </p:nvPr>
        </p:nvSpPr>
        <p:spPr/>
        <p:txBody>
          <a:bodyPr/>
          <a:lstStyle>
            <a:lvl1pPr>
              <a:defRPr/>
            </a:lvl1pPr>
          </a:lstStyle>
          <a:p>
            <a:r>
              <a:rPr lang="en-US">
                <a:solidFill>
                  <a:srgbClr val="1C4372"/>
                </a:solidFill>
              </a:rPr>
              <a:t>Company Logo</a:t>
            </a:r>
          </a:p>
        </p:txBody>
      </p:sp>
      <p:sp>
        <p:nvSpPr>
          <p:cNvPr id="9" name="Номер слайда 8"/>
          <p:cNvSpPr>
            <a:spLocks noGrp="1"/>
          </p:cNvSpPr>
          <p:nvPr>
            <p:ph type="sldNum" sz="quarter" idx="12"/>
          </p:nvPr>
        </p:nvSpPr>
        <p:spPr/>
        <p:txBody>
          <a:bodyPr/>
          <a:lstStyle>
            <a:lvl1pPr>
              <a:defRPr/>
            </a:lvl1pPr>
          </a:lstStyle>
          <a:p>
            <a:fld id="{C33AED61-823B-4F94-BAA3-BF3F7F6017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97851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r>
              <a:rPr lang="en-US">
                <a:solidFill>
                  <a:srgbClr val="000000"/>
                </a:solidFill>
              </a:rPr>
              <a:t>www.themegallery.com</a:t>
            </a:r>
          </a:p>
        </p:txBody>
      </p:sp>
      <p:sp>
        <p:nvSpPr>
          <p:cNvPr id="4" name="Нижний колонтитул 3"/>
          <p:cNvSpPr>
            <a:spLocks noGrp="1"/>
          </p:cNvSpPr>
          <p:nvPr>
            <p:ph type="ftr" sz="quarter" idx="11"/>
          </p:nvPr>
        </p:nvSpPr>
        <p:spPr/>
        <p:txBody>
          <a:bodyPr/>
          <a:lstStyle>
            <a:lvl1pPr>
              <a:defRPr/>
            </a:lvl1pPr>
          </a:lstStyle>
          <a:p>
            <a:r>
              <a:rPr lang="en-US">
                <a:solidFill>
                  <a:srgbClr val="1C4372"/>
                </a:solidFill>
              </a:rPr>
              <a:t>Company Logo</a:t>
            </a:r>
          </a:p>
        </p:txBody>
      </p:sp>
      <p:sp>
        <p:nvSpPr>
          <p:cNvPr id="5" name="Номер слайда 4"/>
          <p:cNvSpPr>
            <a:spLocks noGrp="1"/>
          </p:cNvSpPr>
          <p:nvPr>
            <p:ph type="sldNum" sz="quarter" idx="12"/>
          </p:nvPr>
        </p:nvSpPr>
        <p:spPr/>
        <p:txBody>
          <a:bodyPr/>
          <a:lstStyle>
            <a:lvl1pPr>
              <a:defRPr/>
            </a:lvl1pPr>
          </a:lstStyle>
          <a:p>
            <a:fld id="{F471AB3F-0123-40E8-A4D7-B77CFCE15C6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06533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r>
              <a:rPr lang="en-US">
                <a:solidFill>
                  <a:srgbClr val="000000"/>
                </a:solidFill>
              </a:rPr>
              <a:t>www.themegallery.com</a:t>
            </a:r>
          </a:p>
        </p:txBody>
      </p:sp>
      <p:sp>
        <p:nvSpPr>
          <p:cNvPr id="3" name="Нижний колонтитул 2"/>
          <p:cNvSpPr>
            <a:spLocks noGrp="1"/>
          </p:cNvSpPr>
          <p:nvPr>
            <p:ph type="ftr" sz="quarter" idx="11"/>
          </p:nvPr>
        </p:nvSpPr>
        <p:spPr/>
        <p:txBody>
          <a:bodyPr/>
          <a:lstStyle>
            <a:lvl1pPr>
              <a:defRPr/>
            </a:lvl1pPr>
          </a:lstStyle>
          <a:p>
            <a:r>
              <a:rPr lang="en-US">
                <a:solidFill>
                  <a:srgbClr val="1C4372"/>
                </a:solidFill>
              </a:rPr>
              <a:t>Company Logo</a:t>
            </a:r>
          </a:p>
        </p:txBody>
      </p:sp>
      <p:sp>
        <p:nvSpPr>
          <p:cNvPr id="4" name="Номер слайда 3"/>
          <p:cNvSpPr>
            <a:spLocks noGrp="1"/>
          </p:cNvSpPr>
          <p:nvPr>
            <p:ph type="sldNum" sz="quarter" idx="12"/>
          </p:nvPr>
        </p:nvSpPr>
        <p:spPr/>
        <p:txBody>
          <a:bodyPr/>
          <a:lstStyle>
            <a:lvl1pPr>
              <a:defRPr/>
            </a:lvl1pPr>
          </a:lstStyle>
          <a:p>
            <a:fld id="{0140C2B8-14C1-4A94-A106-9E2818CF10B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49205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155378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3050"/>
            <a:ext cx="3259006"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r>
              <a:rPr lang="en-US">
                <a:solidFill>
                  <a:srgbClr val="000000"/>
                </a:solidFill>
              </a:rPr>
              <a:t>www.themegallery.com</a:t>
            </a:r>
          </a:p>
        </p:txBody>
      </p:sp>
      <p:sp>
        <p:nvSpPr>
          <p:cNvPr id="6" name="Нижний колонтитул 5"/>
          <p:cNvSpPr>
            <a:spLocks noGrp="1"/>
          </p:cNvSpPr>
          <p:nvPr>
            <p:ph type="ftr" sz="quarter" idx="11"/>
          </p:nvPr>
        </p:nvSpPr>
        <p:spPr/>
        <p:txBody>
          <a:bodyPr/>
          <a:lstStyle>
            <a:lvl1pPr>
              <a:defRPr/>
            </a:lvl1pPr>
          </a:lstStyle>
          <a:p>
            <a:r>
              <a:rPr lang="en-US">
                <a:solidFill>
                  <a:srgbClr val="1C4372"/>
                </a:solidFill>
              </a:rPr>
              <a:t>Company Logo</a:t>
            </a:r>
          </a:p>
        </p:txBody>
      </p:sp>
      <p:sp>
        <p:nvSpPr>
          <p:cNvPr id="7" name="Номер слайда 6"/>
          <p:cNvSpPr>
            <a:spLocks noGrp="1"/>
          </p:cNvSpPr>
          <p:nvPr>
            <p:ph type="sldNum" sz="quarter" idx="12"/>
          </p:nvPr>
        </p:nvSpPr>
        <p:spPr/>
        <p:txBody>
          <a:bodyPr/>
          <a:lstStyle>
            <a:lvl1pPr>
              <a:defRPr/>
            </a:lvl1pPr>
          </a:lstStyle>
          <a:p>
            <a:fld id="{D5222A1F-B6E6-4FFC-B3C2-5D8ED3D79B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85060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0"/>
            <a:ext cx="59436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r>
              <a:rPr lang="en-US">
                <a:solidFill>
                  <a:srgbClr val="000000"/>
                </a:solidFill>
              </a:rPr>
              <a:t>www.themegallery.com</a:t>
            </a:r>
          </a:p>
        </p:txBody>
      </p:sp>
      <p:sp>
        <p:nvSpPr>
          <p:cNvPr id="6" name="Нижний колонтитул 5"/>
          <p:cNvSpPr>
            <a:spLocks noGrp="1"/>
          </p:cNvSpPr>
          <p:nvPr>
            <p:ph type="ftr" sz="quarter" idx="11"/>
          </p:nvPr>
        </p:nvSpPr>
        <p:spPr/>
        <p:txBody>
          <a:bodyPr/>
          <a:lstStyle>
            <a:lvl1pPr>
              <a:defRPr/>
            </a:lvl1pPr>
          </a:lstStyle>
          <a:p>
            <a:r>
              <a:rPr lang="en-US">
                <a:solidFill>
                  <a:srgbClr val="1C4372"/>
                </a:solidFill>
              </a:rPr>
              <a:t>Company Logo</a:t>
            </a:r>
          </a:p>
        </p:txBody>
      </p:sp>
      <p:sp>
        <p:nvSpPr>
          <p:cNvPr id="7" name="Номер слайда 6"/>
          <p:cNvSpPr>
            <a:spLocks noGrp="1"/>
          </p:cNvSpPr>
          <p:nvPr>
            <p:ph type="sldNum" sz="quarter" idx="12"/>
          </p:nvPr>
        </p:nvSpPr>
        <p:spPr/>
        <p:txBody>
          <a:bodyPr/>
          <a:lstStyle>
            <a:lvl1pPr>
              <a:defRPr/>
            </a:lvl1pPr>
          </a:lstStyle>
          <a:p>
            <a:fld id="{4CD3D03B-1501-48C9-8C85-D76793E1B1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2391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r>
              <a:rPr lang="en-US">
                <a:solidFill>
                  <a:srgbClr val="000000"/>
                </a:solidFill>
              </a:rPr>
              <a:t>www.themegallery.com</a:t>
            </a:r>
          </a:p>
        </p:txBody>
      </p:sp>
      <p:sp>
        <p:nvSpPr>
          <p:cNvPr id="5" name="Нижний колонтитул 4"/>
          <p:cNvSpPr>
            <a:spLocks noGrp="1"/>
          </p:cNvSpPr>
          <p:nvPr>
            <p:ph type="ftr" sz="quarter" idx="11"/>
          </p:nvPr>
        </p:nvSpPr>
        <p:spPr/>
        <p:txBody>
          <a:bodyPr/>
          <a:lstStyle>
            <a:lvl1pPr>
              <a:defRPr/>
            </a:lvl1pPr>
          </a:lstStyle>
          <a:p>
            <a:r>
              <a:rPr lang="en-US">
                <a:solidFill>
                  <a:srgbClr val="1C4372"/>
                </a:solidFill>
              </a:rPr>
              <a:t>Company Logo</a:t>
            </a:r>
          </a:p>
        </p:txBody>
      </p:sp>
      <p:sp>
        <p:nvSpPr>
          <p:cNvPr id="6" name="Номер слайда 5"/>
          <p:cNvSpPr>
            <a:spLocks noGrp="1"/>
          </p:cNvSpPr>
          <p:nvPr>
            <p:ph type="sldNum" sz="quarter" idx="12"/>
          </p:nvPr>
        </p:nvSpPr>
        <p:spPr/>
        <p:txBody>
          <a:bodyPr/>
          <a:lstStyle>
            <a:lvl1pPr>
              <a:defRPr/>
            </a:lvl1pPr>
          </a:lstStyle>
          <a:p>
            <a:fld id="{3A1D7925-5C03-4C54-9C06-A94A8BDA7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9591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305675" y="107951"/>
            <a:ext cx="2105025" cy="601821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990600" y="107951"/>
            <a:ext cx="6149975" cy="601821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r>
              <a:rPr lang="en-US">
                <a:solidFill>
                  <a:srgbClr val="000000"/>
                </a:solidFill>
              </a:rPr>
              <a:t>www.themegallery.com</a:t>
            </a:r>
          </a:p>
        </p:txBody>
      </p:sp>
      <p:sp>
        <p:nvSpPr>
          <p:cNvPr id="5" name="Нижний колонтитул 4"/>
          <p:cNvSpPr>
            <a:spLocks noGrp="1"/>
          </p:cNvSpPr>
          <p:nvPr>
            <p:ph type="ftr" sz="quarter" idx="11"/>
          </p:nvPr>
        </p:nvSpPr>
        <p:spPr/>
        <p:txBody>
          <a:bodyPr/>
          <a:lstStyle>
            <a:lvl1pPr>
              <a:defRPr/>
            </a:lvl1pPr>
          </a:lstStyle>
          <a:p>
            <a:r>
              <a:rPr lang="en-US">
                <a:solidFill>
                  <a:srgbClr val="1C4372"/>
                </a:solidFill>
              </a:rPr>
              <a:t>Company Logo</a:t>
            </a:r>
          </a:p>
        </p:txBody>
      </p:sp>
      <p:sp>
        <p:nvSpPr>
          <p:cNvPr id="6" name="Номер слайда 5"/>
          <p:cNvSpPr>
            <a:spLocks noGrp="1"/>
          </p:cNvSpPr>
          <p:nvPr>
            <p:ph type="sldNum" sz="quarter" idx="12"/>
          </p:nvPr>
        </p:nvSpPr>
        <p:spPr/>
        <p:txBody>
          <a:bodyPr/>
          <a:lstStyle>
            <a:lvl1pPr>
              <a:defRPr/>
            </a:lvl1pPr>
          </a:lstStyle>
          <a:p>
            <a:fld id="{019BDCDD-2B6C-46AF-A795-31424BCB1FA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749957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107951"/>
            <a:ext cx="7924800" cy="563563"/>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1073150" y="990600"/>
            <a:ext cx="4086225" cy="51355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324475" y="990600"/>
            <a:ext cx="4086225" cy="51355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7264400" y="6477001"/>
            <a:ext cx="2311400" cy="244475"/>
          </a:xfrm>
        </p:spPr>
        <p:txBody>
          <a:bodyPr/>
          <a:lstStyle>
            <a:lvl1pPr>
              <a:defRPr/>
            </a:lvl1pPr>
          </a:lstStyle>
          <a:p>
            <a:r>
              <a:rPr lang="en-US">
                <a:solidFill>
                  <a:srgbClr val="000000"/>
                </a:solidFill>
              </a:rPr>
              <a:t>www.themegallery.com</a:t>
            </a:r>
          </a:p>
        </p:txBody>
      </p:sp>
      <p:sp>
        <p:nvSpPr>
          <p:cNvPr id="6" name="Нижний колонтитул 5"/>
          <p:cNvSpPr>
            <a:spLocks noGrp="1"/>
          </p:cNvSpPr>
          <p:nvPr>
            <p:ph type="ftr" sz="quarter" idx="11"/>
          </p:nvPr>
        </p:nvSpPr>
        <p:spPr>
          <a:xfrm>
            <a:off x="165100" y="6477000"/>
            <a:ext cx="3136900" cy="381000"/>
          </a:xfrm>
        </p:spPr>
        <p:txBody>
          <a:bodyPr/>
          <a:lstStyle>
            <a:lvl1pPr>
              <a:defRPr/>
            </a:lvl1pPr>
          </a:lstStyle>
          <a:p>
            <a:r>
              <a:rPr lang="en-US">
                <a:solidFill>
                  <a:srgbClr val="1C4372"/>
                </a:solidFill>
              </a:rPr>
              <a:t>Company Logo</a:t>
            </a:r>
          </a:p>
        </p:txBody>
      </p:sp>
      <p:sp>
        <p:nvSpPr>
          <p:cNvPr id="7" name="Номер слайда 6"/>
          <p:cNvSpPr>
            <a:spLocks noGrp="1"/>
          </p:cNvSpPr>
          <p:nvPr>
            <p:ph type="sldNum" sz="quarter" idx="12"/>
          </p:nvPr>
        </p:nvSpPr>
        <p:spPr>
          <a:xfrm>
            <a:off x="3467100" y="6537326"/>
            <a:ext cx="2311400" cy="244475"/>
          </a:xfrm>
        </p:spPr>
        <p:txBody>
          <a:bodyPr/>
          <a:lstStyle>
            <a:lvl1pPr>
              <a:defRPr/>
            </a:lvl1pPr>
          </a:lstStyle>
          <a:p>
            <a:fld id="{9721557A-6AD8-4239-9F5A-21EB5D9B9F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18370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107951"/>
            <a:ext cx="7924800" cy="563563"/>
          </a:xfrm>
        </p:spPr>
        <p:txBody>
          <a:bodyPr/>
          <a:lstStyle/>
          <a:p>
            <a:r>
              <a:rPr lang="ru-RU" smtClean="0"/>
              <a:t>Образец заголовка</a:t>
            </a:r>
            <a:endParaRPr lang="ru-RU"/>
          </a:p>
        </p:txBody>
      </p:sp>
      <p:sp>
        <p:nvSpPr>
          <p:cNvPr id="3" name="Таблица 2"/>
          <p:cNvSpPr>
            <a:spLocks noGrp="1"/>
          </p:cNvSpPr>
          <p:nvPr>
            <p:ph type="tbl" idx="1"/>
          </p:nvPr>
        </p:nvSpPr>
        <p:spPr>
          <a:xfrm>
            <a:off x="1073150" y="990600"/>
            <a:ext cx="8337550" cy="5135563"/>
          </a:xfrm>
        </p:spPr>
        <p:txBody>
          <a:bodyPr/>
          <a:lstStyle/>
          <a:p>
            <a:r>
              <a:rPr lang="ru-RU" smtClean="0"/>
              <a:t>Вставка таблицы</a:t>
            </a:r>
            <a:endParaRPr lang="ru-RU"/>
          </a:p>
        </p:txBody>
      </p:sp>
      <p:sp>
        <p:nvSpPr>
          <p:cNvPr id="4" name="Дата 3"/>
          <p:cNvSpPr>
            <a:spLocks noGrp="1"/>
          </p:cNvSpPr>
          <p:nvPr>
            <p:ph type="dt" sz="half" idx="10"/>
          </p:nvPr>
        </p:nvSpPr>
        <p:spPr>
          <a:xfrm>
            <a:off x="7264400" y="6477001"/>
            <a:ext cx="2311400" cy="244475"/>
          </a:xfrm>
        </p:spPr>
        <p:txBody>
          <a:bodyPr/>
          <a:lstStyle>
            <a:lvl1pPr>
              <a:defRPr/>
            </a:lvl1pPr>
          </a:lstStyle>
          <a:p>
            <a:r>
              <a:rPr lang="en-US">
                <a:solidFill>
                  <a:srgbClr val="000000"/>
                </a:solidFill>
              </a:rPr>
              <a:t>www.themegallery.com</a:t>
            </a:r>
          </a:p>
        </p:txBody>
      </p:sp>
      <p:sp>
        <p:nvSpPr>
          <p:cNvPr id="5" name="Нижний колонтитул 4"/>
          <p:cNvSpPr>
            <a:spLocks noGrp="1"/>
          </p:cNvSpPr>
          <p:nvPr>
            <p:ph type="ftr" sz="quarter" idx="11"/>
          </p:nvPr>
        </p:nvSpPr>
        <p:spPr>
          <a:xfrm>
            <a:off x="165100" y="6477000"/>
            <a:ext cx="3136900" cy="381000"/>
          </a:xfrm>
        </p:spPr>
        <p:txBody>
          <a:bodyPr/>
          <a:lstStyle>
            <a:lvl1pPr>
              <a:defRPr/>
            </a:lvl1pPr>
          </a:lstStyle>
          <a:p>
            <a:r>
              <a:rPr lang="en-US">
                <a:solidFill>
                  <a:srgbClr val="1C4372"/>
                </a:solidFill>
              </a:rPr>
              <a:t>Company Logo</a:t>
            </a:r>
          </a:p>
        </p:txBody>
      </p:sp>
      <p:sp>
        <p:nvSpPr>
          <p:cNvPr id="6" name="Номер слайда 5"/>
          <p:cNvSpPr>
            <a:spLocks noGrp="1"/>
          </p:cNvSpPr>
          <p:nvPr>
            <p:ph type="sldNum" sz="quarter" idx="12"/>
          </p:nvPr>
        </p:nvSpPr>
        <p:spPr>
          <a:xfrm>
            <a:off x="3467100" y="6537326"/>
            <a:ext cx="2311400" cy="244475"/>
          </a:xfrm>
        </p:spPr>
        <p:txBody>
          <a:bodyPr/>
          <a:lstStyle>
            <a:lvl1pPr>
              <a:defRPr/>
            </a:lvl1pPr>
          </a:lstStyle>
          <a:p>
            <a:fld id="{8A54FD77-2473-4A92-81B5-4C80E8EEF3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8853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chart" preserve="1">
  <p:cSld name="Заголовок и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107951"/>
            <a:ext cx="7924800" cy="563563"/>
          </a:xfrm>
        </p:spPr>
        <p:txBody>
          <a:bodyPr/>
          <a:lstStyle/>
          <a:p>
            <a:r>
              <a:rPr lang="ru-RU" smtClean="0"/>
              <a:t>Образец заголовка</a:t>
            </a:r>
            <a:endParaRPr lang="ru-RU"/>
          </a:p>
        </p:txBody>
      </p:sp>
      <p:sp>
        <p:nvSpPr>
          <p:cNvPr id="3" name="Диаграмма 2"/>
          <p:cNvSpPr>
            <a:spLocks noGrp="1"/>
          </p:cNvSpPr>
          <p:nvPr>
            <p:ph type="chart" idx="1"/>
          </p:nvPr>
        </p:nvSpPr>
        <p:spPr>
          <a:xfrm>
            <a:off x="1073150" y="990600"/>
            <a:ext cx="8337550" cy="5135563"/>
          </a:xfrm>
        </p:spPr>
        <p:txBody>
          <a:bodyPr/>
          <a:lstStyle/>
          <a:p>
            <a:r>
              <a:rPr lang="ru-RU" smtClean="0"/>
              <a:t>Вставка диаграммы</a:t>
            </a:r>
            <a:endParaRPr lang="ru-RU"/>
          </a:p>
        </p:txBody>
      </p:sp>
      <p:sp>
        <p:nvSpPr>
          <p:cNvPr id="4" name="Дата 3"/>
          <p:cNvSpPr>
            <a:spLocks noGrp="1"/>
          </p:cNvSpPr>
          <p:nvPr>
            <p:ph type="dt" sz="half" idx="10"/>
          </p:nvPr>
        </p:nvSpPr>
        <p:spPr>
          <a:xfrm>
            <a:off x="7264400" y="6477001"/>
            <a:ext cx="2311400" cy="244475"/>
          </a:xfrm>
        </p:spPr>
        <p:txBody>
          <a:bodyPr/>
          <a:lstStyle>
            <a:lvl1pPr>
              <a:defRPr/>
            </a:lvl1pPr>
          </a:lstStyle>
          <a:p>
            <a:r>
              <a:rPr lang="en-US">
                <a:solidFill>
                  <a:srgbClr val="000000"/>
                </a:solidFill>
              </a:rPr>
              <a:t>www.themegallery.com</a:t>
            </a:r>
          </a:p>
        </p:txBody>
      </p:sp>
      <p:sp>
        <p:nvSpPr>
          <p:cNvPr id="5" name="Нижний колонтитул 4"/>
          <p:cNvSpPr>
            <a:spLocks noGrp="1"/>
          </p:cNvSpPr>
          <p:nvPr>
            <p:ph type="ftr" sz="quarter" idx="11"/>
          </p:nvPr>
        </p:nvSpPr>
        <p:spPr>
          <a:xfrm>
            <a:off x="165100" y="6477000"/>
            <a:ext cx="3136900" cy="381000"/>
          </a:xfrm>
        </p:spPr>
        <p:txBody>
          <a:bodyPr/>
          <a:lstStyle>
            <a:lvl1pPr>
              <a:defRPr/>
            </a:lvl1pPr>
          </a:lstStyle>
          <a:p>
            <a:r>
              <a:rPr lang="en-US">
                <a:solidFill>
                  <a:srgbClr val="1C4372"/>
                </a:solidFill>
              </a:rPr>
              <a:t>Company Logo</a:t>
            </a:r>
          </a:p>
        </p:txBody>
      </p:sp>
      <p:sp>
        <p:nvSpPr>
          <p:cNvPr id="6" name="Номер слайда 5"/>
          <p:cNvSpPr>
            <a:spLocks noGrp="1"/>
          </p:cNvSpPr>
          <p:nvPr>
            <p:ph type="sldNum" sz="quarter" idx="12"/>
          </p:nvPr>
        </p:nvSpPr>
        <p:spPr>
          <a:xfrm>
            <a:off x="3467100" y="6537326"/>
            <a:ext cx="2311400" cy="244475"/>
          </a:xfrm>
        </p:spPr>
        <p:txBody>
          <a:bodyPr/>
          <a:lstStyle>
            <a:lvl1pPr>
              <a:defRPr/>
            </a:lvl1pPr>
          </a:lstStyle>
          <a:p>
            <a:fld id="{36DD3705-011E-4059-A221-A0E1F85D42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9808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90600" y="107951"/>
            <a:ext cx="7924800" cy="563563"/>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1073150" y="990600"/>
            <a:ext cx="8337550" cy="5135563"/>
          </a:xfrm>
        </p:spPr>
        <p:txBody>
          <a:bodyPr/>
          <a:lstStyle/>
          <a:p>
            <a:r>
              <a:rPr lang="ru-RU" smtClean="0"/>
              <a:t>Вставка рисунка SmartArt</a:t>
            </a:r>
            <a:endParaRPr lang="ru-RU"/>
          </a:p>
        </p:txBody>
      </p:sp>
      <p:sp>
        <p:nvSpPr>
          <p:cNvPr id="4" name="Дата 3"/>
          <p:cNvSpPr>
            <a:spLocks noGrp="1"/>
          </p:cNvSpPr>
          <p:nvPr>
            <p:ph type="dt" sz="half" idx="10"/>
          </p:nvPr>
        </p:nvSpPr>
        <p:spPr>
          <a:xfrm>
            <a:off x="7264400" y="6477001"/>
            <a:ext cx="2311400" cy="244475"/>
          </a:xfrm>
        </p:spPr>
        <p:txBody>
          <a:bodyPr/>
          <a:lstStyle>
            <a:lvl1pPr>
              <a:defRPr/>
            </a:lvl1pPr>
          </a:lstStyle>
          <a:p>
            <a:r>
              <a:rPr lang="en-US">
                <a:solidFill>
                  <a:srgbClr val="000000"/>
                </a:solidFill>
              </a:rPr>
              <a:t>www.themegallery.com</a:t>
            </a:r>
          </a:p>
        </p:txBody>
      </p:sp>
      <p:sp>
        <p:nvSpPr>
          <p:cNvPr id="5" name="Нижний колонтитул 4"/>
          <p:cNvSpPr>
            <a:spLocks noGrp="1"/>
          </p:cNvSpPr>
          <p:nvPr>
            <p:ph type="ftr" sz="quarter" idx="11"/>
          </p:nvPr>
        </p:nvSpPr>
        <p:spPr>
          <a:xfrm>
            <a:off x="165100" y="6477000"/>
            <a:ext cx="3136900" cy="381000"/>
          </a:xfrm>
        </p:spPr>
        <p:txBody>
          <a:bodyPr/>
          <a:lstStyle>
            <a:lvl1pPr>
              <a:defRPr/>
            </a:lvl1pPr>
          </a:lstStyle>
          <a:p>
            <a:r>
              <a:rPr lang="en-US">
                <a:solidFill>
                  <a:srgbClr val="1C4372"/>
                </a:solidFill>
              </a:rPr>
              <a:t>Company Logo</a:t>
            </a:r>
          </a:p>
        </p:txBody>
      </p:sp>
      <p:sp>
        <p:nvSpPr>
          <p:cNvPr id="6" name="Номер слайда 5"/>
          <p:cNvSpPr>
            <a:spLocks noGrp="1"/>
          </p:cNvSpPr>
          <p:nvPr>
            <p:ph type="sldNum" sz="quarter" idx="12"/>
          </p:nvPr>
        </p:nvSpPr>
        <p:spPr>
          <a:xfrm>
            <a:off x="3467100" y="6537326"/>
            <a:ext cx="2311400" cy="244475"/>
          </a:xfrm>
        </p:spPr>
        <p:txBody>
          <a:bodyPr/>
          <a:lstStyle>
            <a:lvl1pPr>
              <a:defRPr/>
            </a:lvl1pPr>
          </a:lstStyle>
          <a:p>
            <a:fld id="{2A17B9F7-DAC1-4607-BD04-2A3AE28B4DD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37506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2506" y="4406902"/>
            <a:ext cx="8420100" cy="1362075"/>
          </a:xfrm>
        </p:spPr>
        <p:txBody>
          <a:bodyPr anchor="t"/>
          <a:lstStyle>
            <a:lvl1pPr algn="l">
              <a:defRPr sz="3250" b="1" cap="all"/>
            </a:lvl1pPr>
          </a:lstStyle>
          <a:p>
            <a:r>
              <a:rPr lang="ru-RU" smtClean="0"/>
              <a:t>Образец заголовка</a:t>
            </a:r>
            <a:endParaRPr lang="ru-RU"/>
          </a:p>
        </p:txBody>
      </p:sp>
      <p:sp>
        <p:nvSpPr>
          <p:cNvPr id="3" name="Текст 2"/>
          <p:cNvSpPr>
            <a:spLocks noGrp="1"/>
          </p:cNvSpPr>
          <p:nvPr>
            <p:ph type="body" idx="1"/>
          </p:nvPr>
        </p:nvSpPr>
        <p:spPr>
          <a:xfrm>
            <a:off x="782506" y="2906716"/>
            <a:ext cx="8420100" cy="1500187"/>
          </a:xfrm>
        </p:spPr>
        <p:txBody>
          <a:bodyPr anchor="b"/>
          <a:lstStyle>
            <a:lvl1pPr marL="0" indent="0">
              <a:buNone/>
              <a:defRPr sz="1625">
                <a:solidFill>
                  <a:schemeClr val="tx1">
                    <a:tint val="75000"/>
                  </a:schemeClr>
                </a:solidFill>
              </a:defRPr>
            </a:lvl1pPr>
            <a:lvl2pPr marL="371475" indent="0">
              <a:buNone/>
              <a:defRPr sz="1463">
                <a:solidFill>
                  <a:schemeClr val="tx1">
                    <a:tint val="75000"/>
                  </a:schemeClr>
                </a:solidFill>
              </a:defRPr>
            </a:lvl2pPr>
            <a:lvl3pPr marL="742950" indent="0">
              <a:buNone/>
              <a:defRPr sz="1300">
                <a:solidFill>
                  <a:schemeClr val="tx1">
                    <a:tint val="75000"/>
                  </a:schemeClr>
                </a:solidFill>
              </a:defRPr>
            </a:lvl3pPr>
            <a:lvl4pPr marL="1114425" indent="0">
              <a:buNone/>
              <a:defRPr sz="1138">
                <a:solidFill>
                  <a:schemeClr val="tx1">
                    <a:tint val="75000"/>
                  </a:schemeClr>
                </a:solidFill>
              </a:defRPr>
            </a:lvl4pPr>
            <a:lvl5pPr marL="1485900" indent="0">
              <a:buNone/>
              <a:defRPr sz="1138">
                <a:solidFill>
                  <a:schemeClr val="tx1">
                    <a:tint val="75000"/>
                  </a:schemeClr>
                </a:solidFill>
              </a:defRPr>
            </a:lvl5pPr>
            <a:lvl6pPr marL="1857375" indent="0">
              <a:buNone/>
              <a:defRPr sz="1138">
                <a:solidFill>
                  <a:schemeClr val="tx1">
                    <a:tint val="75000"/>
                  </a:schemeClr>
                </a:solidFill>
              </a:defRPr>
            </a:lvl6pPr>
            <a:lvl7pPr marL="2228850" indent="0">
              <a:buNone/>
              <a:defRPr sz="1138">
                <a:solidFill>
                  <a:schemeClr val="tx1">
                    <a:tint val="75000"/>
                  </a:schemeClr>
                </a:solidFill>
              </a:defRPr>
            </a:lvl7pPr>
            <a:lvl8pPr marL="2600325" indent="0">
              <a:buNone/>
              <a:defRPr sz="1138">
                <a:solidFill>
                  <a:schemeClr val="tx1">
                    <a:tint val="75000"/>
                  </a:schemeClr>
                </a:solidFill>
              </a:defRPr>
            </a:lvl8pPr>
            <a:lvl9pPr marL="2971800" indent="0">
              <a:buNone/>
              <a:defRPr sz="1138">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84672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95300" y="1600203"/>
            <a:ext cx="4375150" cy="4525963"/>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5035550" y="1600203"/>
            <a:ext cx="4375150" cy="4525963"/>
          </a:xfrm>
        </p:spPr>
        <p:txBody>
          <a:bodyPr/>
          <a:lstStyle>
            <a:lvl1pPr>
              <a:defRPr sz="2275"/>
            </a:lvl1pPr>
            <a:lvl2pPr>
              <a:defRPr sz="1950"/>
            </a:lvl2pPr>
            <a:lvl3pPr>
              <a:defRPr sz="1625"/>
            </a:lvl3pPr>
            <a:lvl4pPr>
              <a:defRPr sz="1463"/>
            </a:lvl4pPr>
            <a:lvl5pPr>
              <a:defRPr sz="1463"/>
            </a:lvl5pPr>
            <a:lvl6pPr>
              <a:defRPr sz="1463"/>
            </a:lvl6pPr>
            <a:lvl7pPr>
              <a:defRPr sz="1463"/>
            </a:lvl7pPr>
            <a:lvl8pPr>
              <a:defRPr sz="1463"/>
            </a:lvl8pPr>
            <a:lvl9pPr>
              <a:defRPr sz="1463"/>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419657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95302" y="1535113"/>
            <a:ext cx="4376870" cy="63976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ru-RU" smtClean="0"/>
              <a:t>Образец текста</a:t>
            </a:r>
          </a:p>
        </p:txBody>
      </p:sp>
      <p:sp>
        <p:nvSpPr>
          <p:cNvPr id="4" name="Содержимое 3"/>
          <p:cNvSpPr>
            <a:spLocks noGrp="1"/>
          </p:cNvSpPr>
          <p:nvPr>
            <p:ph sz="half" idx="2"/>
          </p:nvPr>
        </p:nvSpPr>
        <p:spPr>
          <a:xfrm>
            <a:off x="495302" y="2174875"/>
            <a:ext cx="4376870"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5032113" y="1535113"/>
            <a:ext cx="4378589" cy="63976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lang="ru-RU" smtClean="0"/>
              <a:t>Образец текста</a:t>
            </a:r>
          </a:p>
        </p:txBody>
      </p:sp>
      <p:sp>
        <p:nvSpPr>
          <p:cNvPr id="6" name="Содержимое 5"/>
          <p:cNvSpPr>
            <a:spLocks noGrp="1"/>
          </p:cNvSpPr>
          <p:nvPr>
            <p:ph sz="quarter" idx="4"/>
          </p:nvPr>
        </p:nvSpPr>
        <p:spPr>
          <a:xfrm>
            <a:off x="5032113" y="2174875"/>
            <a:ext cx="4378589" cy="3951288"/>
          </a:xfrm>
        </p:spPr>
        <p:txBody>
          <a:bodyPr/>
          <a:lstStyle>
            <a:lvl1pPr>
              <a:defRPr sz="1950"/>
            </a:lvl1pPr>
            <a:lvl2pPr>
              <a:defRPr sz="1625"/>
            </a:lvl2pPr>
            <a:lvl3pPr>
              <a:defRPr sz="1463"/>
            </a:lvl3pPr>
            <a:lvl4pPr>
              <a:defRPr sz="1300"/>
            </a:lvl4pPr>
            <a:lvl5pPr>
              <a:defRPr sz="1300"/>
            </a:lvl5pPr>
            <a:lvl6pPr>
              <a:defRPr sz="1300"/>
            </a:lvl6pPr>
            <a:lvl7pPr>
              <a:defRPr sz="1300"/>
            </a:lvl7pPr>
            <a:lvl8pPr>
              <a:defRPr sz="1300"/>
            </a:lvl8pPr>
            <a:lvl9pPr>
              <a:defRPr sz="13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8522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0947172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393714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2" y="273050"/>
            <a:ext cx="3259006" cy="1162050"/>
          </a:xfrm>
        </p:spPr>
        <p:txBody>
          <a:bodyPr anchor="b"/>
          <a:lstStyle>
            <a:lvl1pPr algn="l">
              <a:defRPr sz="1625" b="1"/>
            </a:lvl1pPr>
          </a:lstStyle>
          <a:p>
            <a:r>
              <a:rPr lang="ru-RU" smtClean="0"/>
              <a:t>Образец заголовка</a:t>
            </a:r>
            <a:endParaRPr lang="ru-RU"/>
          </a:p>
        </p:txBody>
      </p:sp>
      <p:sp>
        <p:nvSpPr>
          <p:cNvPr id="3" name="Содержимое 2"/>
          <p:cNvSpPr>
            <a:spLocks noGrp="1"/>
          </p:cNvSpPr>
          <p:nvPr>
            <p:ph idx="1"/>
          </p:nvPr>
        </p:nvSpPr>
        <p:spPr>
          <a:xfrm>
            <a:off x="3872972" y="273053"/>
            <a:ext cx="5537730" cy="5853113"/>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95302" y="1435103"/>
            <a:ext cx="3259006" cy="4691063"/>
          </a:xfrm>
        </p:spPr>
        <p:txBody>
          <a:bodyPr/>
          <a:lstStyle>
            <a:lvl1pPr marL="0" indent="0">
              <a:buNone/>
              <a:defRPr sz="1138"/>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720809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1645" y="4800601"/>
            <a:ext cx="5943600" cy="566738"/>
          </a:xfrm>
        </p:spPr>
        <p:txBody>
          <a:bodyPr anchor="b"/>
          <a:lstStyle>
            <a:lvl1pPr algn="l">
              <a:defRPr sz="1625" b="1"/>
            </a:lvl1pPr>
          </a:lstStyle>
          <a:p>
            <a:r>
              <a:rPr lang="ru-RU" smtClean="0"/>
              <a:t>Образец заголовка</a:t>
            </a:r>
            <a:endParaRPr lang="ru-RU"/>
          </a:p>
        </p:txBody>
      </p:sp>
      <p:sp>
        <p:nvSpPr>
          <p:cNvPr id="3" name="Рисунок 2"/>
          <p:cNvSpPr>
            <a:spLocks noGrp="1"/>
          </p:cNvSpPr>
          <p:nvPr>
            <p:ph type="pic" idx="1"/>
          </p:nvPr>
        </p:nvSpPr>
        <p:spPr>
          <a:xfrm>
            <a:off x="1941645" y="612775"/>
            <a:ext cx="5943600" cy="4114800"/>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lang="ru-RU"/>
          </a:p>
        </p:txBody>
      </p:sp>
      <p:sp>
        <p:nvSpPr>
          <p:cNvPr id="4" name="Текст 3"/>
          <p:cNvSpPr>
            <a:spLocks noGrp="1"/>
          </p:cNvSpPr>
          <p:nvPr>
            <p:ph type="body" sz="half" idx="2"/>
          </p:nvPr>
        </p:nvSpPr>
        <p:spPr>
          <a:xfrm>
            <a:off x="1941645" y="5367339"/>
            <a:ext cx="5943600" cy="804862"/>
          </a:xfrm>
        </p:spPr>
        <p:txBody>
          <a:bodyPr/>
          <a:lstStyle>
            <a:lvl1pPr marL="0" indent="0">
              <a:buNone/>
              <a:defRPr sz="1138"/>
            </a:lvl1pPr>
            <a:lvl2pPr marL="371475" indent="0">
              <a:buNone/>
              <a:defRPr sz="975"/>
            </a:lvl2pPr>
            <a:lvl3pPr marL="742950" indent="0">
              <a:buNone/>
              <a:defRPr sz="813"/>
            </a:lvl3pPr>
            <a:lvl4pPr marL="1114425" indent="0">
              <a:buNone/>
              <a:defRPr sz="731"/>
            </a:lvl4pPr>
            <a:lvl5pPr marL="1485900" indent="0">
              <a:buNone/>
              <a:defRPr sz="731"/>
            </a:lvl5pPr>
            <a:lvl6pPr marL="1857375" indent="0">
              <a:buNone/>
              <a:defRPr sz="731"/>
            </a:lvl6pPr>
            <a:lvl7pPr marL="2228850" indent="0">
              <a:buNone/>
              <a:defRPr sz="731"/>
            </a:lvl7pPr>
            <a:lvl8pPr marL="2600325" indent="0">
              <a:buNone/>
              <a:defRPr sz="731"/>
            </a:lvl8pPr>
            <a:lvl9pPr marL="2971800" indent="0">
              <a:buNone/>
              <a:defRPr sz="731"/>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13606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jpe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4.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95300" y="1600203"/>
            <a:ext cx="89154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95300" y="6356353"/>
            <a:ext cx="231140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5B106E36-FD25-4E2D-B0AA-010F637433A0}" type="datetimeFigureOut">
              <a:rPr lang="ru-RU" smtClean="0">
                <a:solidFill>
                  <a:prstClr val="black">
                    <a:tint val="75000"/>
                  </a:prstClr>
                </a:solidFill>
              </a:rPr>
              <a:pPr/>
              <a:t>23.05.2019</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384550" y="6356353"/>
            <a:ext cx="3136900"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7099300" y="6356353"/>
            <a:ext cx="231140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725C68B6-61C2-468F-89AB-4B9F7531AA6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22096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3" r:id="rId12"/>
  </p:sldLayoutIdLst>
  <p:txStyles>
    <p:titleStyle>
      <a:lvl1pPr algn="ctr" defTabSz="742950" rtl="0" eaLnBrk="1" latinLnBrk="0" hangingPunct="1">
        <a:spcBef>
          <a:spcPct val="0"/>
        </a:spcBef>
        <a:buNone/>
        <a:defRPr sz="3575" kern="1200">
          <a:solidFill>
            <a:schemeClr val="tx1"/>
          </a:solidFill>
          <a:latin typeface="+mj-lt"/>
          <a:ea typeface="+mj-ea"/>
          <a:cs typeface="+mj-cs"/>
        </a:defRPr>
      </a:lvl1pPr>
    </p:titleStyle>
    <p:bodyStyle>
      <a:lvl1pPr marL="278606" indent="-278606" algn="l" defTabSz="742950" rtl="0" eaLnBrk="1" latinLnBrk="0" hangingPunct="1">
        <a:spcBef>
          <a:spcPct val="20000"/>
        </a:spcBef>
        <a:buFont typeface="Arial" pitchFamily="34" charset="0"/>
        <a:buChar char="•"/>
        <a:defRPr sz="2600" kern="1200">
          <a:solidFill>
            <a:schemeClr val="tx1"/>
          </a:solidFill>
          <a:latin typeface="+mn-lt"/>
          <a:ea typeface="+mn-ea"/>
          <a:cs typeface="+mn-cs"/>
        </a:defRPr>
      </a:lvl1pPr>
      <a:lvl2pPr marL="603647" indent="-232172" algn="l" defTabSz="742950" rtl="0" eaLnBrk="1" latinLnBrk="0" hangingPunct="1">
        <a:spcBef>
          <a:spcPct val="20000"/>
        </a:spcBef>
        <a:buFont typeface="Arial" pitchFamily="34" charset="0"/>
        <a:buChar char="–"/>
        <a:defRPr sz="2275" kern="1200">
          <a:solidFill>
            <a:schemeClr val="tx1"/>
          </a:solidFill>
          <a:latin typeface="+mn-lt"/>
          <a:ea typeface="+mn-ea"/>
          <a:cs typeface="+mn-cs"/>
        </a:defRPr>
      </a:lvl2pPr>
      <a:lvl3pPr marL="928688" indent="-185738" algn="l" defTabSz="742950" rtl="0" eaLnBrk="1" latinLnBrk="0" hangingPunct="1">
        <a:spcBef>
          <a:spcPct val="20000"/>
        </a:spcBef>
        <a:buFont typeface="Arial" pitchFamily="34" charset="0"/>
        <a:buChar char="•"/>
        <a:defRPr sz="1950" kern="1200">
          <a:solidFill>
            <a:schemeClr val="tx1"/>
          </a:solidFill>
          <a:latin typeface="+mn-lt"/>
          <a:ea typeface="+mn-ea"/>
          <a:cs typeface="+mn-cs"/>
        </a:defRPr>
      </a:lvl3pPr>
      <a:lvl4pPr marL="130016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4pPr>
      <a:lvl5pPr marL="167163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5pPr>
      <a:lvl6pPr marL="204311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sz="1625" kern="1200">
          <a:solidFill>
            <a:schemeClr val="tx1"/>
          </a:solidFill>
          <a:latin typeface="+mn-lt"/>
          <a:ea typeface="+mn-ea"/>
          <a:cs typeface="+mn-cs"/>
        </a:defRPr>
      </a:lvl9pPr>
    </p:bodyStyle>
    <p:otherStyle>
      <a:defPPr>
        <a:defRPr lang="ru-RU"/>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0612" name="Rectangle 20"/>
          <p:cNvSpPr>
            <a:spLocks noChangeArrowheads="1"/>
          </p:cNvSpPr>
          <p:nvPr/>
        </p:nvSpPr>
        <p:spPr bwMode="gray">
          <a:xfrm>
            <a:off x="908050" y="1"/>
            <a:ext cx="8997950" cy="790575"/>
          </a:xfrm>
          <a:prstGeom prst="rect">
            <a:avLst/>
          </a:prstGeom>
          <a:solidFill>
            <a:schemeClr val="accent2"/>
          </a:solid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0602" name="Rectangle 10"/>
          <p:cNvSpPr>
            <a:spLocks noGrp="1" noChangeArrowheads="1"/>
          </p:cNvSpPr>
          <p:nvPr>
            <p:ph type="title"/>
          </p:nvPr>
        </p:nvSpPr>
        <p:spPr bwMode="white">
          <a:xfrm>
            <a:off x="990600" y="107951"/>
            <a:ext cx="79248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10603" name="Rectangle 11"/>
          <p:cNvSpPr>
            <a:spLocks noGrp="1" noChangeArrowheads="1"/>
          </p:cNvSpPr>
          <p:nvPr>
            <p:ph type="body" idx="1"/>
          </p:nvPr>
        </p:nvSpPr>
        <p:spPr bwMode="auto">
          <a:xfrm>
            <a:off x="1073150" y="990600"/>
            <a:ext cx="8337550" cy="51355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0604" name="Rectangle 12"/>
          <p:cNvSpPr>
            <a:spLocks noGrp="1" noChangeArrowheads="1"/>
          </p:cNvSpPr>
          <p:nvPr>
            <p:ph type="dt" sz="half" idx="2"/>
          </p:nvPr>
        </p:nvSpPr>
        <p:spPr bwMode="auto">
          <a:xfrm>
            <a:off x="7264400" y="6477001"/>
            <a:ext cx="23114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Arial" charset="0"/>
              </a:defRPr>
            </a:lvl1pPr>
          </a:lstStyle>
          <a:p>
            <a:pPr fontAlgn="base">
              <a:spcBef>
                <a:spcPct val="0"/>
              </a:spcBef>
              <a:spcAft>
                <a:spcPct val="0"/>
              </a:spcAft>
            </a:pPr>
            <a:r>
              <a:rPr lang="en-US">
                <a:solidFill>
                  <a:srgbClr val="000000"/>
                </a:solidFill>
              </a:rPr>
              <a:t>www.themegallery.com</a:t>
            </a:r>
          </a:p>
        </p:txBody>
      </p:sp>
      <p:sp>
        <p:nvSpPr>
          <p:cNvPr id="110605" name="Rectangle 13"/>
          <p:cNvSpPr>
            <a:spLocks noGrp="1" noChangeArrowheads="1"/>
          </p:cNvSpPr>
          <p:nvPr>
            <p:ph type="ftr" sz="quarter" idx="3"/>
          </p:nvPr>
        </p:nvSpPr>
        <p:spPr bwMode="auto">
          <a:xfrm>
            <a:off x="165100" y="6477000"/>
            <a:ext cx="31369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tx2"/>
                </a:solidFill>
                <a:latin typeface="Arial" charset="0"/>
              </a:defRPr>
            </a:lvl1pPr>
          </a:lstStyle>
          <a:p>
            <a:pPr fontAlgn="base">
              <a:spcBef>
                <a:spcPct val="0"/>
              </a:spcBef>
              <a:spcAft>
                <a:spcPct val="0"/>
              </a:spcAft>
            </a:pPr>
            <a:r>
              <a:rPr lang="en-US">
                <a:solidFill>
                  <a:srgbClr val="1C4372"/>
                </a:solidFill>
              </a:rPr>
              <a:t>Company Logo</a:t>
            </a:r>
          </a:p>
        </p:txBody>
      </p:sp>
      <p:sp>
        <p:nvSpPr>
          <p:cNvPr id="110606" name="Rectangle 14"/>
          <p:cNvSpPr>
            <a:spLocks noGrp="1" noChangeArrowheads="1"/>
          </p:cNvSpPr>
          <p:nvPr>
            <p:ph type="sldNum" sz="quarter" idx="4"/>
          </p:nvPr>
        </p:nvSpPr>
        <p:spPr bwMode="auto">
          <a:xfrm>
            <a:off x="3467100" y="6537326"/>
            <a:ext cx="2311400"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atin typeface="Arial" charset="0"/>
              </a:defRPr>
            </a:lvl1pPr>
          </a:lstStyle>
          <a:p>
            <a:pPr fontAlgn="base">
              <a:spcBef>
                <a:spcPct val="0"/>
              </a:spcBef>
              <a:spcAft>
                <a:spcPct val="0"/>
              </a:spcAft>
            </a:pPr>
            <a:fld id="{88D3C86D-4F4D-448E-83F9-85E40A4DF7CB}" type="slidenum">
              <a:rPr lang="en-US">
                <a:solidFill>
                  <a:srgbClr val="000000"/>
                </a:solidFill>
              </a:rPr>
              <a:pPr fontAlgn="base">
                <a:spcBef>
                  <a:spcPct val="0"/>
                </a:spcBef>
                <a:spcAft>
                  <a:spcPct val="0"/>
                </a:spcAft>
              </a:pPr>
              <a:t>‹#›</a:t>
            </a:fld>
            <a:endParaRPr lang="en-US">
              <a:solidFill>
                <a:srgbClr val="000000"/>
              </a:solidFill>
            </a:endParaRPr>
          </a:p>
        </p:txBody>
      </p:sp>
      <p:sp>
        <p:nvSpPr>
          <p:cNvPr id="110607" name="Rectangle 15"/>
          <p:cNvSpPr>
            <a:spLocks noChangeArrowheads="1"/>
          </p:cNvSpPr>
          <p:nvPr/>
        </p:nvSpPr>
        <p:spPr bwMode="ltGray">
          <a:xfrm>
            <a:off x="0" y="0"/>
            <a:ext cx="908050" cy="787400"/>
          </a:xfrm>
          <a:prstGeom prst="rect">
            <a:avLst/>
          </a:prstGeom>
          <a:solidFill>
            <a:schemeClr val="tx2"/>
          </a:solid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0608" name="Rectangle 16"/>
          <p:cNvSpPr>
            <a:spLocks noChangeArrowheads="1"/>
          </p:cNvSpPr>
          <p:nvPr/>
        </p:nvSpPr>
        <p:spPr bwMode="ltGray">
          <a:xfrm>
            <a:off x="0" y="787400"/>
            <a:ext cx="908050" cy="787400"/>
          </a:xfrm>
          <a:prstGeom prst="rect">
            <a:avLst/>
          </a:prstGeom>
          <a:solidFill>
            <a:schemeClr val="accent1"/>
          </a:solid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0609" name="Rectangle 17"/>
          <p:cNvSpPr>
            <a:spLocks noChangeArrowheads="1"/>
          </p:cNvSpPr>
          <p:nvPr/>
        </p:nvSpPr>
        <p:spPr bwMode="ltGray">
          <a:xfrm>
            <a:off x="0" y="1563688"/>
            <a:ext cx="908050" cy="787400"/>
          </a:xfrm>
          <a:prstGeom prst="rect">
            <a:avLst/>
          </a:prstGeom>
          <a:solidFill>
            <a:schemeClr val="accent1">
              <a:alpha val="50000"/>
            </a:schemeClr>
          </a:solid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0613" name="Line 21"/>
          <p:cNvSpPr>
            <a:spLocks noChangeShapeType="1"/>
          </p:cNvSpPr>
          <p:nvPr/>
        </p:nvSpPr>
        <p:spPr bwMode="auto">
          <a:xfrm>
            <a:off x="165100" y="6477000"/>
            <a:ext cx="9410700" cy="0"/>
          </a:xfrm>
          <a:prstGeom prst="line">
            <a:avLst/>
          </a:prstGeom>
          <a:noFill/>
          <a:ln w="9525">
            <a:solidFill>
              <a:schemeClr val="tx1"/>
            </a:solidFill>
            <a:round/>
            <a:headEnd/>
            <a:tailEnd/>
          </a:ln>
          <a:effectLst/>
        </p:spPr>
        <p:txBody>
          <a:bodyPr/>
          <a:lstStyle/>
          <a:p>
            <a:pPr fontAlgn="base">
              <a:spcBef>
                <a:spcPct val="0"/>
              </a:spcBef>
              <a:spcAft>
                <a:spcPct val="0"/>
              </a:spcAft>
            </a:pPr>
            <a:endParaRPr lang="ru-RU" sz="1800">
              <a:solidFill>
                <a:srgbClr val="000000"/>
              </a:solidFill>
            </a:endParaRPr>
          </a:p>
        </p:txBody>
      </p:sp>
      <p:sp>
        <p:nvSpPr>
          <p:cNvPr id="110620" name="Rectangle 28"/>
          <p:cNvSpPr>
            <a:spLocks noChangeArrowheads="1"/>
          </p:cNvSpPr>
          <p:nvPr/>
        </p:nvSpPr>
        <p:spPr bwMode="gray">
          <a:xfrm>
            <a:off x="-5160" y="1557339"/>
            <a:ext cx="909770" cy="796925"/>
          </a:xfrm>
          <a:prstGeom prst="rect">
            <a:avLst/>
          </a:prstGeom>
          <a:blipFill dpi="0" rotWithShape="1">
            <a:blip r:embed="rId17"/>
            <a:srcRect/>
            <a:stretch>
              <a:fillRect/>
            </a:stretch>
          </a:blip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0621" name="Rectangle 29"/>
          <p:cNvSpPr>
            <a:spLocks noChangeArrowheads="1"/>
          </p:cNvSpPr>
          <p:nvPr/>
        </p:nvSpPr>
        <p:spPr bwMode="gray">
          <a:xfrm>
            <a:off x="8961836" y="1"/>
            <a:ext cx="944165" cy="790575"/>
          </a:xfrm>
          <a:prstGeom prst="rect">
            <a:avLst/>
          </a:prstGeom>
          <a:blipFill dpi="0" rotWithShape="1">
            <a:blip r:embed="rId18" cstate="print"/>
            <a:srcRect/>
            <a:stretch>
              <a:fillRect/>
            </a:stretch>
          </a:blip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
        <p:nvSpPr>
          <p:cNvPr id="110622" name="Rectangle 30"/>
          <p:cNvSpPr>
            <a:spLocks noChangeArrowheads="1"/>
          </p:cNvSpPr>
          <p:nvPr/>
        </p:nvSpPr>
        <p:spPr bwMode="gray">
          <a:xfrm>
            <a:off x="0" y="0"/>
            <a:ext cx="909770" cy="787400"/>
          </a:xfrm>
          <a:prstGeom prst="rect">
            <a:avLst/>
          </a:prstGeom>
          <a:blipFill dpi="0" rotWithShape="1">
            <a:blip r:embed="rId19"/>
            <a:srcRect/>
            <a:stretch>
              <a:fillRect/>
            </a:stretch>
          </a:blipFill>
          <a:ln w="9525">
            <a:noFill/>
            <a:miter lim="800000"/>
            <a:headEnd/>
            <a:tailEnd/>
          </a:ln>
          <a:effectLst/>
        </p:spPr>
        <p:txBody>
          <a:bodyPr wrap="none" anchor="ctr"/>
          <a:lstStyle/>
          <a:p>
            <a:pPr fontAlgn="base">
              <a:spcBef>
                <a:spcPct val="0"/>
              </a:spcBef>
              <a:spcAft>
                <a:spcPct val="0"/>
              </a:spcAft>
            </a:pPr>
            <a:endParaRPr lang="ru-RU" sz="1800">
              <a:solidFill>
                <a:srgbClr val="000000"/>
              </a:solidFill>
            </a:endParaRPr>
          </a:p>
        </p:txBody>
      </p:sp>
    </p:spTree>
    <p:extLst>
      <p:ext uri="{BB962C8B-B14F-4D97-AF65-F5344CB8AC3E}">
        <p14:creationId xmlns:p14="http://schemas.microsoft.com/office/powerpoint/2010/main" val="37852050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0609"/>
                                        </p:tgtEl>
                                        <p:attrNameLst>
                                          <p:attrName>style.visibility</p:attrName>
                                        </p:attrNameLst>
                                      </p:cBhvr>
                                      <p:to>
                                        <p:strVal val="visible"/>
                                      </p:to>
                                    </p:set>
                                    <p:animEffect transition="in" filter="fade">
                                      <p:cBhvr>
                                        <p:cTn id="7" dur="500"/>
                                        <p:tgtEl>
                                          <p:spTgt spid="110609"/>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000"/>
                                        <p:tgtEl>
                                          <p:spTgt spid="110622"/>
                                        </p:tgtEl>
                                      </p:cBhvr>
                                    </p:animEffect>
                                    <p:set>
                                      <p:cBhvr>
                                        <p:cTn id="11" dur="1" fill="hold">
                                          <p:stCondLst>
                                            <p:cond delay="1999"/>
                                          </p:stCondLst>
                                        </p:cTn>
                                        <p:tgtEl>
                                          <p:spTgt spid="110622"/>
                                        </p:tgtEl>
                                        <p:attrNameLst>
                                          <p:attrName>style.visibility</p:attrName>
                                        </p:attrNameLst>
                                      </p:cBhvr>
                                      <p:to>
                                        <p:strVal val="hidden"/>
                                      </p:to>
                                    </p:set>
                                  </p:childTnLst>
                                </p:cTn>
                              </p:par>
                            </p:childTnLst>
                          </p:cTn>
                        </p:par>
                        <p:par>
                          <p:cTn id="12" fill="hold">
                            <p:stCondLst>
                              <p:cond delay="2500"/>
                            </p:stCondLst>
                            <p:childTnLst>
                              <p:par>
                                <p:cTn id="13" presetID="10" presetClass="exit" presetSubtype="0" fill="hold" grpId="0" nodeType="afterEffect">
                                  <p:stCondLst>
                                    <p:cond delay="0"/>
                                  </p:stCondLst>
                                  <p:childTnLst>
                                    <p:animEffect transition="out" filter="fade">
                                      <p:cBhvr>
                                        <p:cTn id="14" dur="2000"/>
                                        <p:tgtEl>
                                          <p:spTgt spid="110620"/>
                                        </p:tgtEl>
                                      </p:cBhvr>
                                    </p:animEffect>
                                    <p:set>
                                      <p:cBhvr>
                                        <p:cTn id="15" dur="1" fill="hold">
                                          <p:stCondLst>
                                            <p:cond delay="1999"/>
                                          </p:stCondLst>
                                        </p:cTn>
                                        <p:tgtEl>
                                          <p:spTgt spid="1106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9" grpId="0" animBg="1"/>
      <p:bldP spid="110620" grpId="0" animBg="1"/>
      <p:bldP spid="110622" grpId="0" animBg="1"/>
    </p:bldLst>
  </p:timing>
  <p:hf sldNum="0" hdr="0"/>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Verdana" pitchFamily="34" charset="0"/>
        </a:defRPr>
      </a:lvl2pPr>
      <a:lvl3pPr algn="l" rtl="0" eaLnBrk="1" fontAlgn="base" hangingPunct="1">
        <a:spcBef>
          <a:spcPct val="0"/>
        </a:spcBef>
        <a:spcAft>
          <a:spcPct val="0"/>
        </a:spcAft>
        <a:defRPr sz="3600">
          <a:solidFill>
            <a:schemeClr val="bg1"/>
          </a:solidFill>
          <a:latin typeface="Verdana" pitchFamily="34" charset="0"/>
        </a:defRPr>
      </a:lvl3pPr>
      <a:lvl4pPr algn="l" rtl="0" eaLnBrk="1" fontAlgn="base" hangingPunct="1">
        <a:spcBef>
          <a:spcPct val="0"/>
        </a:spcBef>
        <a:spcAft>
          <a:spcPct val="0"/>
        </a:spcAft>
        <a:defRPr sz="3600">
          <a:solidFill>
            <a:schemeClr val="bg1"/>
          </a:solidFill>
          <a:latin typeface="Verdana" pitchFamily="34" charset="0"/>
        </a:defRPr>
      </a:lvl4pPr>
      <a:lvl5pPr algn="l" rtl="0" eaLnBrk="1" fontAlgn="base" hangingPunct="1">
        <a:spcBef>
          <a:spcPct val="0"/>
        </a:spcBef>
        <a:spcAft>
          <a:spcPct val="0"/>
        </a:spcAft>
        <a:defRPr sz="3600">
          <a:solidFill>
            <a:schemeClr val="bg1"/>
          </a:solidFill>
          <a:latin typeface="Verdana" pitchFamily="34" charset="0"/>
        </a:defRPr>
      </a:lvl5pPr>
      <a:lvl6pPr marL="457200" algn="l" rtl="0" eaLnBrk="1" fontAlgn="base" hangingPunct="1">
        <a:spcBef>
          <a:spcPct val="0"/>
        </a:spcBef>
        <a:spcAft>
          <a:spcPct val="0"/>
        </a:spcAft>
        <a:defRPr sz="3600">
          <a:solidFill>
            <a:schemeClr val="bg1"/>
          </a:solidFill>
          <a:latin typeface="Verdana" pitchFamily="34" charset="0"/>
        </a:defRPr>
      </a:lvl6pPr>
      <a:lvl7pPr marL="914400" algn="l" rtl="0" eaLnBrk="1" fontAlgn="base" hangingPunct="1">
        <a:spcBef>
          <a:spcPct val="0"/>
        </a:spcBef>
        <a:spcAft>
          <a:spcPct val="0"/>
        </a:spcAft>
        <a:defRPr sz="3600">
          <a:solidFill>
            <a:schemeClr val="bg1"/>
          </a:solidFill>
          <a:latin typeface="Verdana" pitchFamily="34" charset="0"/>
        </a:defRPr>
      </a:lvl7pPr>
      <a:lvl8pPr marL="1371600" algn="l" rtl="0" eaLnBrk="1" fontAlgn="base" hangingPunct="1">
        <a:spcBef>
          <a:spcPct val="0"/>
        </a:spcBef>
        <a:spcAft>
          <a:spcPct val="0"/>
        </a:spcAft>
        <a:defRPr sz="3600">
          <a:solidFill>
            <a:schemeClr val="bg1"/>
          </a:solidFill>
          <a:latin typeface="Verdana" pitchFamily="34" charset="0"/>
        </a:defRPr>
      </a:lvl8pPr>
      <a:lvl9pPr marL="1828800" algn="l" rtl="0" eaLnBrk="1" fontAlgn="base" hangingPunct="1">
        <a:spcBef>
          <a:spcPct val="0"/>
        </a:spcBef>
        <a:spcAft>
          <a:spcPct val="0"/>
        </a:spcAft>
        <a:defRPr sz="3600">
          <a:solidFill>
            <a:schemeClr val="bg1"/>
          </a:solidFill>
          <a:latin typeface="Verdana" pitchFamily="34" charset="0"/>
        </a:defRPr>
      </a:lvl9pPr>
    </p:titleStyle>
    <p:bodyStyle>
      <a:lvl1pPr marL="342900" indent="-342900" algn="l" rtl="0" eaLnBrk="1" fontAlgn="base" hangingPunct="1">
        <a:spcBef>
          <a:spcPct val="20000"/>
        </a:spcBef>
        <a:spcAft>
          <a:spcPct val="0"/>
        </a:spcAft>
        <a:buClr>
          <a:schemeClr val="folHlink"/>
        </a:buClr>
        <a:buFont typeface="Wingdings" pitchFamily="2" charset="2"/>
        <a:buChar char="v"/>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eaLnBrk="1" fontAlgn="base" hangingPunct="1">
        <a:spcBef>
          <a:spcPct val="20000"/>
        </a:spcBef>
        <a:spcAft>
          <a:spcPct val="0"/>
        </a:spcAft>
        <a:buClr>
          <a:schemeClr val="folHlink"/>
        </a:buClr>
        <a:buFont typeface="Wingdings" pitchFamily="2" charset="2"/>
        <a:buChar char="§"/>
        <a:defRPr sz="2400">
          <a:solidFill>
            <a:schemeClr val="tx1"/>
          </a:solidFill>
          <a:latin typeface="+mn-lt"/>
        </a:defRPr>
      </a:lvl3pPr>
      <a:lvl4pPr marL="1600200" indent="-228600" algn="l" rtl="0" eaLnBrk="1" fontAlgn="base" hangingPunct="1">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image" Target="../media/image21.emf"/></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69285" y="756843"/>
            <a:ext cx="6759547" cy="768348"/>
          </a:xfrm>
        </p:spPr>
        <p:txBody>
          <a:bodyPr>
            <a:noAutofit/>
          </a:bodyPr>
          <a:lstStyle/>
          <a:p>
            <a:pPr>
              <a:spcBef>
                <a:spcPts val="0"/>
              </a:spcBef>
              <a:defRPr/>
            </a:pPr>
            <a:r>
              <a:rPr lang="ru-RU" sz="1463" b="1" i="1" dirty="0">
                <a:solidFill>
                  <a:srgbClr val="002060"/>
                </a:solidFill>
                <a:latin typeface="Times New Roman" panose="02020603050405020304" pitchFamily="18" charset="0"/>
                <a:ea typeface="+mn-ea"/>
                <a:cs typeface="Times New Roman" panose="02020603050405020304" pitchFamily="18" charset="0"/>
              </a:rPr>
              <a:t>Муниципальное бюджетное общеобразовательное учреждение </a:t>
            </a:r>
            <a:br>
              <a:rPr lang="ru-RU" sz="1463" b="1" i="1" dirty="0">
                <a:solidFill>
                  <a:srgbClr val="002060"/>
                </a:solidFill>
                <a:latin typeface="Times New Roman" panose="02020603050405020304" pitchFamily="18" charset="0"/>
                <a:ea typeface="+mn-ea"/>
                <a:cs typeface="Times New Roman" panose="02020603050405020304" pitchFamily="18" charset="0"/>
              </a:rPr>
            </a:br>
            <a:r>
              <a:rPr lang="ru-RU" sz="1463" b="1" i="1" dirty="0">
                <a:solidFill>
                  <a:srgbClr val="002060"/>
                </a:solidFill>
                <a:latin typeface="Times New Roman" panose="02020603050405020304" pitchFamily="18" charset="0"/>
                <a:ea typeface="+mn-ea"/>
                <a:cs typeface="Times New Roman" panose="02020603050405020304" pitchFamily="18" charset="0"/>
              </a:rPr>
              <a:t>«Средняя общеобразовательная школа №6»</a:t>
            </a:r>
            <a:br>
              <a:rPr lang="ru-RU" sz="1463" b="1" i="1" dirty="0">
                <a:solidFill>
                  <a:srgbClr val="002060"/>
                </a:solidFill>
                <a:latin typeface="Times New Roman" panose="02020603050405020304" pitchFamily="18" charset="0"/>
                <a:ea typeface="+mn-ea"/>
                <a:cs typeface="Times New Roman" panose="02020603050405020304" pitchFamily="18" charset="0"/>
              </a:rPr>
            </a:br>
            <a:r>
              <a:rPr lang="ru-RU" sz="1463" b="1" i="1" dirty="0" err="1">
                <a:solidFill>
                  <a:srgbClr val="002060"/>
                </a:solidFill>
                <a:latin typeface="Times New Roman" panose="02020603050405020304" pitchFamily="18" charset="0"/>
                <a:ea typeface="+mn-ea"/>
                <a:cs typeface="Times New Roman" panose="02020603050405020304" pitchFamily="18" charset="0"/>
              </a:rPr>
              <a:t>г.Артемовский</a:t>
            </a:r>
            <a:r>
              <a:rPr lang="ru-RU" sz="1463" b="1" i="1" dirty="0">
                <a:solidFill>
                  <a:srgbClr val="002060"/>
                </a:solidFill>
                <a:latin typeface="Times New Roman" panose="02020603050405020304" pitchFamily="18" charset="0"/>
                <a:ea typeface="+mn-ea"/>
                <a:cs typeface="Times New Roman" panose="02020603050405020304" pitchFamily="18" charset="0"/>
              </a:rPr>
              <a:t> Свердловская область</a:t>
            </a:r>
          </a:p>
        </p:txBody>
      </p:sp>
      <p:pic>
        <p:nvPicPr>
          <p:cNvPr id="5" name="Picture 2" descr="G:\эмблема школы.png"/>
          <p:cNvPicPr>
            <a:picLocks noChangeAspect="1" noChangeArrowheads="1"/>
          </p:cNvPicPr>
          <p:nvPr/>
        </p:nvPicPr>
        <p:blipFill>
          <a:blip r:embed="rId3" cstate="print"/>
          <a:srcRect/>
          <a:stretch>
            <a:fillRect/>
          </a:stretch>
        </p:blipFill>
        <p:spPr bwMode="auto">
          <a:xfrm>
            <a:off x="656471" y="1424253"/>
            <a:ext cx="2180284" cy="2137288"/>
          </a:xfrm>
          <a:prstGeom prst="rect">
            <a:avLst/>
          </a:prstGeom>
          <a:noFill/>
        </p:spPr>
      </p:pic>
      <p:sp>
        <p:nvSpPr>
          <p:cNvPr id="7" name="TextBox 1"/>
          <p:cNvSpPr txBox="1">
            <a:spLocks noChangeArrowheads="1"/>
          </p:cNvSpPr>
          <p:nvPr/>
        </p:nvSpPr>
        <p:spPr bwMode="auto">
          <a:xfrm>
            <a:off x="2469285" y="2487009"/>
            <a:ext cx="6907114" cy="269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defTabSz="742950" eaLnBrk="0" fontAlgn="base" hangingPunct="0">
              <a:spcBef>
                <a:spcPct val="0"/>
              </a:spcBef>
              <a:spcAft>
                <a:spcPct val="0"/>
              </a:spcAft>
            </a:pPr>
            <a:r>
              <a:rPr lang="ru-RU" altLang="ru-RU" sz="3250" kern="0" dirty="0"/>
              <a:t>Отчет </a:t>
            </a:r>
          </a:p>
          <a:p>
            <a:pPr algn="ctr" defTabSz="742950" eaLnBrk="0" fontAlgn="base" hangingPunct="0">
              <a:spcBef>
                <a:spcPct val="0"/>
              </a:spcBef>
              <a:spcAft>
                <a:spcPct val="0"/>
              </a:spcAft>
            </a:pPr>
            <a:r>
              <a:rPr lang="ru-RU" altLang="ru-RU" sz="3250" kern="0" dirty="0"/>
              <a:t>о проделанной и текущей работе по проекту </a:t>
            </a:r>
          </a:p>
          <a:p>
            <a:pPr algn="ctr" defTabSz="742950" eaLnBrk="0" fontAlgn="base" hangingPunct="0">
              <a:spcBef>
                <a:spcPct val="0"/>
              </a:spcBef>
              <a:spcAft>
                <a:spcPct val="0"/>
              </a:spcAft>
            </a:pPr>
            <a:r>
              <a:rPr lang="ru-RU" altLang="ru-RU" sz="3575" kern="0" dirty="0"/>
              <a:t>«</a:t>
            </a:r>
            <a:r>
              <a:rPr lang="ru-RU" altLang="ru-RU" sz="3575" kern="0" dirty="0" err="1"/>
              <a:t>Блочно</a:t>
            </a:r>
            <a:r>
              <a:rPr lang="ru-RU" altLang="ru-RU" sz="3575" kern="0" dirty="0"/>
              <a:t>-событийные погружения»</a:t>
            </a:r>
            <a:r>
              <a:rPr lang="ru-RU" altLang="ru-RU" sz="3575" kern="0" dirty="0">
                <a:solidFill>
                  <a:prstClr val="white"/>
                </a:solidFill>
              </a:rPr>
              <a:t> </a:t>
            </a:r>
          </a:p>
        </p:txBody>
      </p:sp>
    </p:spTree>
    <p:extLst>
      <p:ext uri="{BB962C8B-B14F-4D97-AF65-F5344CB8AC3E}">
        <p14:creationId xmlns:p14="http://schemas.microsoft.com/office/powerpoint/2010/main" val="393875719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83368" y="531311"/>
            <a:ext cx="8486274" cy="1143000"/>
          </a:xfrm>
        </p:spPr>
        <p:txBody>
          <a:bodyPr>
            <a:noAutofit/>
          </a:bodyPr>
          <a:lstStyle/>
          <a:p>
            <a:r>
              <a:rPr lang="ru-RU" sz="2800" dirty="0" smtClean="0">
                <a:latin typeface="Times New Roman" panose="02020603050405020304" pitchFamily="18" charset="0"/>
                <a:ea typeface="Calibri" panose="020F0502020204030204" pitchFamily="34" charset="0"/>
              </a:rPr>
              <a:t>Участие в первом ежегодном международном научно-практическом </a:t>
            </a:r>
            <a:r>
              <a:rPr lang="ru-RU" sz="2800" dirty="0" err="1" smtClean="0">
                <a:latin typeface="Times New Roman" panose="02020603050405020304" pitchFamily="18" charset="0"/>
                <a:ea typeface="Calibri" panose="020F0502020204030204" pitchFamily="34" charset="0"/>
              </a:rPr>
              <a:t>форсайт</a:t>
            </a:r>
            <a:r>
              <a:rPr lang="ru-RU" sz="2800" dirty="0" smtClean="0">
                <a:latin typeface="Times New Roman" panose="02020603050405020304" pitchFamily="18" charset="0"/>
                <a:ea typeface="Calibri" panose="020F0502020204030204" pitchFamily="34" charset="0"/>
              </a:rPr>
              <a:t>-форуме «Прогрессивные подходы к развитию человеческого потенциала</a:t>
            </a:r>
            <a:br>
              <a:rPr lang="ru-RU" sz="2800" dirty="0" smtClean="0">
                <a:latin typeface="Times New Roman" panose="02020603050405020304" pitchFamily="18" charset="0"/>
                <a:ea typeface="Calibri" panose="020F0502020204030204" pitchFamily="34" charset="0"/>
              </a:rPr>
            </a:br>
            <a:r>
              <a:rPr lang="ru-RU" sz="2800" dirty="0" smtClean="0">
                <a:latin typeface="Times New Roman" panose="02020603050405020304" pitchFamily="18" charset="0"/>
                <a:ea typeface="Calibri" panose="020F0502020204030204" pitchFamily="34" charset="0"/>
              </a:rPr>
              <a:t> (</a:t>
            </a:r>
            <a:r>
              <a:rPr lang="ru-RU" sz="2800" dirty="0" err="1" smtClean="0">
                <a:latin typeface="Times New Roman" panose="02020603050405020304" pitchFamily="18" charset="0"/>
                <a:ea typeface="Calibri" panose="020F0502020204030204" pitchFamily="34" charset="0"/>
              </a:rPr>
              <a:t>г.Москва</a:t>
            </a:r>
            <a:r>
              <a:rPr lang="ru-RU" sz="2800" dirty="0" smtClean="0">
                <a:latin typeface="Times New Roman" panose="02020603050405020304" pitchFamily="18" charset="0"/>
                <a:ea typeface="Calibri" panose="020F0502020204030204" pitchFamily="34" charset="0"/>
              </a:rPr>
              <a:t>, 9 апреля 2019)</a:t>
            </a:r>
            <a:endParaRPr lang="ru-RU" sz="2800" dirty="0"/>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8219" y="1979110"/>
            <a:ext cx="6181613" cy="4636210"/>
          </a:xfrm>
        </p:spPr>
      </p:pic>
      <p:pic>
        <p:nvPicPr>
          <p:cNvPr id="5" name="Picture 2" descr="G:\эмблема школы.png"/>
          <p:cNvPicPr>
            <a:picLocks noChangeAspect="1" noChangeArrowheads="1"/>
          </p:cNvPicPr>
          <p:nvPr/>
        </p:nvPicPr>
        <p:blipFill>
          <a:blip r:embed="rId4" cstate="print"/>
          <a:srcRect/>
          <a:stretch>
            <a:fillRect/>
          </a:stretch>
        </p:blipFill>
        <p:spPr bwMode="auto">
          <a:xfrm>
            <a:off x="309500" y="1491600"/>
            <a:ext cx="1947736" cy="1909326"/>
          </a:xfrm>
          <a:prstGeom prst="rect">
            <a:avLst/>
          </a:prstGeom>
          <a:noFill/>
        </p:spPr>
      </p:pic>
    </p:spTree>
    <p:extLst>
      <p:ext uri="{BB962C8B-B14F-4D97-AF65-F5344CB8AC3E}">
        <p14:creationId xmlns:p14="http://schemas.microsoft.com/office/powerpoint/2010/main" val="35774505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4148" name="Group 36"/>
          <p:cNvGrpSpPr>
            <a:grpSpLocks/>
          </p:cNvGrpSpPr>
          <p:nvPr/>
        </p:nvGrpSpPr>
        <p:grpSpPr bwMode="auto">
          <a:xfrm>
            <a:off x="661760" y="-104648"/>
            <a:ext cx="5707323" cy="4762500"/>
            <a:chOff x="191" y="1056"/>
            <a:chExt cx="2807" cy="2652"/>
          </a:xfrm>
        </p:grpSpPr>
        <p:sp>
          <p:nvSpPr>
            <p:cNvPr id="474114" name="Rectangle 2"/>
            <p:cNvSpPr>
              <a:spLocks noChangeArrowheads="1"/>
            </p:cNvSpPr>
            <p:nvPr/>
          </p:nvSpPr>
          <p:spPr bwMode="gray">
            <a:xfrm>
              <a:off x="1522" y="1074"/>
              <a:ext cx="96" cy="235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17" name="AutoShape 5"/>
            <p:cNvSpPr>
              <a:spLocks noChangeArrowheads="1"/>
            </p:cNvSpPr>
            <p:nvPr/>
          </p:nvSpPr>
          <p:spPr bwMode="gray">
            <a:xfrm>
              <a:off x="1186" y="3415"/>
              <a:ext cx="432" cy="288"/>
            </a:xfrm>
            <a:prstGeom prst="parallelogram">
              <a:avLst>
                <a:gd name="adj" fmla="val 114236"/>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19" name="AutoShape 7"/>
            <p:cNvSpPr>
              <a:spLocks noChangeArrowheads="1"/>
            </p:cNvSpPr>
            <p:nvPr/>
          </p:nvSpPr>
          <p:spPr bwMode="gray">
            <a:xfrm>
              <a:off x="596" y="2142"/>
              <a:ext cx="1344" cy="542"/>
            </a:xfrm>
            <a:prstGeom prst="roundRect">
              <a:avLst>
                <a:gd name="adj" fmla="val 16667"/>
              </a:avLst>
            </a:prstGeom>
            <a:gradFill rotWithShape="1">
              <a:gsLst>
                <a:gs pos="0">
                  <a:srgbClr val="CCECFF"/>
                </a:gs>
                <a:gs pos="50000">
                  <a:srgbClr val="CCECFF">
                    <a:gamma/>
                    <a:tint val="42353"/>
                    <a:invGamma/>
                  </a:srgbClr>
                </a:gs>
                <a:gs pos="100000">
                  <a:srgbClr val="CCECFF"/>
                </a:gs>
              </a:gsLst>
              <a:lin ang="2700000" scaled="1"/>
            </a:gradFill>
            <a:ln w="38100">
              <a:solidFill>
                <a:srgbClr val="3366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ru-RU" altLang="ru-RU" sz="1600" b="1" dirty="0">
                  <a:solidFill>
                    <a:srgbClr val="000000"/>
                  </a:solidFill>
                </a:rPr>
                <a:t>1. Мотивация </a:t>
              </a:r>
              <a:r>
                <a:rPr lang="ru-RU" altLang="ru-RU" sz="1600" b="1" dirty="0" smtClean="0">
                  <a:solidFill>
                    <a:srgbClr val="000000"/>
                  </a:solidFill>
                </a:rPr>
                <a:t>участников</a:t>
              </a:r>
              <a:endParaRPr lang="ru-RU" altLang="ru-RU" sz="1600" b="1" dirty="0">
                <a:solidFill>
                  <a:srgbClr val="000000"/>
                </a:solidFill>
              </a:endParaRPr>
            </a:p>
            <a:p>
              <a:pPr algn="ctr"/>
              <a:r>
                <a:rPr lang="ru-RU" altLang="ru-RU" sz="1600" b="1" dirty="0">
                  <a:solidFill>
                    <a:srgbClr val="000000"/>
                  </a:solidFill>
                </a:rPr>
                <a:t> проекта</a:t>
              </a:r>
              <a:endParaRPr lang="en-US" altLang="ru-RU" sz="1600" b="1" dirty="0">
                <a:solidFill>
                  <a:srgbClr val="000000"/>
                </a:solidFill>
              </a:endParaRPr>
            </a:p>
          </p:txBody>
        </p:sp>
        <p:grpSp>
          <p:nvGrpSpPr>
            <p:cNvPr id="474120" name="Group 8"/>
            <p:cNvGrpSpPr>
              <a:grpSpLocks/>
            </p:cNvGrpSpPr>
            <p:nvPr/>
          </p:nvGrpSpPr>
          <p:grpSpPr bwMode="auto">
            <a:xfrm>
              <a:off x="1101" y="1056"/>
              <a:ext cx="517" cy="480"/>
              <a:chOff x="1101" y="1056"/>
              <a:chExt cx="517" cy="480"/>
            </a:xfrm>
          </p:grpSpPr>
          <p:sp>
            <p:nvSpPr>
              <p:cNvPr id="474121" name="AutoShape 9"/>
              <p:cNvSpPr>
                <a:spLocks noChangeArrowheads="1"/>
              </p:cNvSpPr>
              <p:nvPr/>
            </p:nvSpPr>
            <p:spPr bwMode="gray">
              <a:xfrm>
                <a:off x="1186" y="1056"/>
                <a:ext cx="432" cy="288"/>
              </a:xfrm>
              <a:prstGeom prst="parallelogram">
                <a:avLst>
                  <a:gd name="adj" fmla="val 109375"/>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22" name="AutoShape 10"/>
              <p:cNvSpPr>
                <a:spLocks noChangeArrowheads="1"/>
              </p:cNvSpPr>
              <p:nvPr/>
            </p:nvSpPr>
            <p:spPr bwMode="gray">
              <a:xfrm>
                <a:off x="1101" y="1344"/>
                <a:ext cx="288" cy="192"/>
              </a:xfrm>
              <a:prstGeom prst="downArrow">
                <a:avLst>
                  <a:gd name="adj1" fmla="val 38889"/>
                  <a:gd name="adj2" fmla="val 50519"/>
                </a:avLst>
              </a:prstGeom>
              <a:solidFill>
                <a:srgbClr val="00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74123" name="AutoShape 11"/>
            <p:cNvSpPr>
              <a:spLocks noChangeArrowheads="1"/>
            </p:cNvSpPr>
            <p:nvPr/>
          </p:nvSpPr>
          <p:spPr bwMode="gray">
            <a:xfrm>
              <a:off x="191" y="1229"/>
              <a:ext cx="2807" cy="666"/>
            </a:xfrm>
            <a:prstGeom prst="roundRect">
              <a:avLst>
                <a:gd name="adj" fmla="val 16667"/>
              </a:avLst>
            </a:prstGeom>
            <a:gradFill rotWithShape="1">
              <a:gsLst>
                <a:gs pos="0">
                  <a:srgbClr val="CCECFF"/>
                </a:gs>
                <a:gs pos="50000">
                  <a:srgbClr val="CCECFF">
                    <a:gamma/>
                    <a:tint val="42353"/>
                    <a:invGamma/>
                  </a:srgbClr>
                </a:gs>
                <a:gs pos="100000">
                  <a:srgbClr val="CCECFF"/>
                </a:gs>
              </a:gsLst>
              <a:lin ang="2700000" scaled="1"/>
            </a:gradFill>
            <a:ln w="38100">
              <a:solidFill>
                <a:srgbClr val="3366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ru-RU" sz="1600" b="1" dirty="0">
                <a:solidFill>
                  <a:srgbClr val="000000"/>
                </a:solidFill>
              </a:endParaRPr>
            </a:p>
          </p:txBody>
        </p:sp>
        <p:sp>
          <p:nvSpPr>
            <p:cNvPr id="474124" name="AutoShape 12"/>
            <p:cNvSpPr>
              <a:spLocks noChangeArrowheads="1"/>
            </p:cNvSpPr>
            <p:nvPr/>
          </p:nvSpPr>
          <p:spPr bwMode="gray">
            <a:xfrm>
              <a:off x="557" y="2829"/>
              <a:ext cx="1344" cy="542"/>
            </a:xfrm>
            <a:prstGeom prst="roundRect">
              <a:avLst>
                <a:gd name="adj" fmla="val 16667"/>
              </a:avLst>
            </a:prstGeom>
            <a:gradFill rotWithShape="1">
              <a:gsLst>
                <a:gs pos="0">
                  <a:srgbClr val="CCECFF"/>
                </a:gs>
                <a:gs pos="50000">
                  <a:srgbClr val="CCECFF">
                    <a:gamma/>
                    <a:tint val="42353"/>
                    <a:invGamma/>
                  </a:srgbClr>
                </a:gs>
                <a:gs pos="100000">
                  <a:srgbClr val="CCECFF"/>
                </a:gs>
              </a:gsLst>
              <a:lin ang="2700000" scaled="1"/>
            </a:gradFill>
            <a:ln w="38100">
              <a:solidFill>
                <a:srgbClr val="3366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ru-RU" sz="1600" b="1" dirty="0">
                <a:solidFill>
                  <a:srgbClr val="000000"/>
                </a:solidFill>
              </a:endParaRPr>
            </a:p>
          </p:txBody>
        </p:sp>
        <p:sp>
          <p:nvSpPr>
            <p:cNvPr id="474125" name="AutoShape 13"/>
            <p:cNvSpPr>
              <a:spLocks noChangeArrowheads="1"/>
            </p:cNvSpPr>
            <p:nvPr/>
          </p:nvSpPr>
          <p:spPr bwMode="gray">
            <a:xfrm>
              <a:off x="1104" y="2034"/>
              <a:ext cx="288" cy="192"/>
            </a:xfrm>
            <a:prstGeom prst="downArrow">
              <a:avLst>
                <a:gd name="adj1" fmla="val 38889"/>
                <a:gd name="adj2" fmla="val 50519"/>
              </a:avLst>
            </a:prstGeom>
            <a:gradFill rotWithShape="1">
              <a:gsLst>
                <a:gs pos="0">
                  <a:srgbClr val="0099FF">
                    <a:gamma/>
                    <a:shade val="46275"/>
                    <a:invGamma/>
                  </a:srgbClr>
                </a:gs>
                <a:gs pos="100000">
                  <a:srgbClr val="0099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26" name="AutoShape 14"/>
            <p:cNvSpPr>
              <a:spLocks noChangeArrowheads="1"/>
            </p:cNvSpPr>
            <p:nvPr/>
          </p:nvSpPr>
          <p:spPr bwMode="gray">
            <a:xfrm>
              <a:off x="1104" y="2706"/>
              <a:ext cx="288" cy="192"/>
            </a:xfrm>
            <a:prstGeom prst="downArrow">
              <a:avLst>
                <a:gd name="adj1" fmla="val 38889"/>
                <a:gd name="adj2" fmla="val 50519"/>
              </a:avLst>
            </a:prstGeom>
            <a:gradFill rotWithShape="1">
              <a:gsLst>
                <a:gs pos="0">
                  <a:srgbClr val="0099FF">
                    <a:gamma/>
                    <a:shade val="46275"/>
                    <a:invGamma/>
                  </a:srgbClr>
                </a:gs>
                <a:gs pos="100000">
                  <a:srgbClr val="0099FF"/>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27" name="Rectangle 15"/>
            <p:cNvSpPr>
              <a:spLocks noChangeArrowheads="1"/>
            </p:cNvSpPr>
            <p:nvPr/>
          </p:nvSpPr>
          <p:spPr bwMode="gray">
            <a:xfrm>
              <a:off x="1195" y="3390"/>
              <a:ext cx="109" cy="318"/>
            </a:xfrm>
            <a:prstGeom prst="rect">
              <a:avLst/>
            </a:prstGeom>
            <a:gradFill rotWithShape="1">
              <a:gsLst>
                <a:gs pos="0">
                  <a:srgbClr val="0099FF">
                    <a:gamma/>
                    <a:shade val="46275"/>
                    <a:invGamma/>
                  </a:srgbClr>
                </a:gs>
                <a:gs pos="50000">
                  <a:srgbClr val="0099FF"/>
                </a:gs>
                <a:gs pos="100000">
                  <a:srgbClr val="0099FF">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74149" name="Group 37"/>
          <p:cNvGrpSpPr>
            <a:grpSpLocks/>
          </p:cNvGrpSpPr>
          <p:nvPr/>
        </p:nvGrpSpPr>
        <p:grpSpPr bwMode="auto">
          <a:xfrm>
            <a:off x="4660976" y="1291022"/>
            <a:ext cx="2382105" cy="4721196"/>
            <a:chOff x="564" y="1056"/>
            <a:chExt cx="1348" cy="2652"/>
          </a:xfrm>
        </p:grpSpPr>
        <p:sp>
          <p:nvSpPr>
            <p:cNvPr id="474150" name="Rectangle 38"/>
            <p:cNvSpPr>
              <a:spLocks noChangeArrowheads="1"/>
            </p:cNvSpPr>
            <p:nvPr/>
          </p:nvSpPr>
          <p:spPr bwMode="gray">
            <a:xfrm>
              <a:off x="1522" y="1074"/>
              <a:ext cx="96" cy="235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51" name="AutoShape 39"/>
            <p:cNvSpPr>
              <a:spLocks noChangeArrowheads="1"/>
            </p:cNvSpPr>
            <p:nvPr/>
          </p:nvSpPr>
          <p:spPr bwMode="gray">
            <a:xfrm>
              <a:off x="1186" y="3415"/>
              <a:ext cx="432" cy="288"/>
            </a:xfrm>
            <a:prstGeom prst="parallelogram">
              <a:avLst>
                <a:gd name="adj" fmla="val 114236"/>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52" name="AutoShape 40"/>
            <p:cNvSpPr>
              <a:spLocks noChangeArrowheads="1"/>
            </p:cNvSpPr>
            <p:nvPr/>
          </p:nvSpPr>
          <p:spPr bwMode="gray">
            <a:xfrm>
              <a:off x="568" y="2163"/>
              <a:ext cx="1344" cy="542"/>
            </a:xfrm>
            <a:prstGeom prst="roundRect">
              <a:avLst>
                <a:gd name="adj" fmla="val 16667"/>
              </a:avLst>
            </a:prstGeom>
            <a:gradFill rotWithShape="1">
              <a:gsLst>
                <a:gs pos="0">
                  <a:srgbClr val="CCFFFF"/>
                </a:gs>
                <a:gs pos="50000">
                  <a:srgbClr val="CCFFFF">
                    <a:gamma/>
                    <a:tint val="36471"/>
                    <a:invGamma/>
                  </a:srgbClr>
                </a:gs>
                <a:gs pos="100000">
                  <a:srgbClr val="CCFFFF"/>
                </a:gs>
              </a:gsLst>
              <a:lin ang="2700000" scaled="1"/>
            </a:gra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ru-RU" altLang="ru-RU" sz="1600" b="1" dirty="0">
                  <a:solidFill>
                    <a:srgbClr val="000000"/>
                  </a:solidFill>
                </a:rPr>
                <a:t>4. Деятельностный </a:t>
              </a:r>
            </a:p>
            <a:p>
              <a:pPr algn="ctr"/>
              <a:r>
                <a:rPr lang="ru-RU" altLang="ru-RU" sz="1600" b="1" dirty="0">
                  <a:solidFill>
                    <a:srgbClr val="000000"/>
                  </a:solidFill>
                </a:rPr>
                <a:t>блок</a:t>
              </a:r>
              <a:endParaRPr lang="en-US" altLang="ru-RU" sz="1600" b="1" dirty="0">
                <a:solidFill>
                  <a:srgbClr val="000000"/>
                </a:solidFill>
              </a:endParaRPr>
            </a:p>
          </p:txBody>
        </p:sp>
        <p:grpSp>
          <p:nvGrpSpPr>
            <p:cNvPr id="474153" name="Group 41"/>
            <p:cNvGrpSpPr>
              <a:grpSpLocks/>
            </p:cNvGrpSpPr>
            <p:nvPr/>
          </p:nvGrpSpPr>
          <p:grpSpPr bwMode="auto">
            <a:xfrm>
              <a:off x="1101" y="1056"/>
              <a:ext cx="517" cy="480"/>
              <a:chOff x="1101" y="1056"/>
              <a:chExt cx="517" cy="480"/>
            </a:xfrm>
          </p:grpSpPr>
          <p:sp>
            <p:nvSpPr>
              <p:cNvPr id="474154" name="AutoShape 42"/>
              <p:cNvSpPr>
                <a:spLocks noChangeArrowheads="1"/>
              </p:cNvSpPr>
              <p:nvPr/>
            </p:nvSpPr>
            <p:spPr bwMode="gray">
              <a:xfrm>
                <a:off x="1186" y="1056"/>
                <a:ext cx="432" cy="288"/>
              </a:xfrm>
              <a:prstGeom prst="parallelogram">
                <a:avLst>
                  <a:gd name="adj" fmla="val 109375"/>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55" name="AutoShape 43"/>
              <p:cNvSpPr>
                <a:spLocks noChangeArrowheads="1"/>
              </p:cNvSpPr>
              <p:nvPr/>
            </p:nvSpPr>
            <p:spPr bwMode="gray">
              <a:xfrm>
                <a:off x="1101" y="1344"/>
                <a:ext cx="288" cy="192"/>
              </a:xfrm>
              <a:prstGeom prst="downArrow">
                <a:avLst>
                  <a:gd name="adj1" fmla="val 38889"/>
                  <a:gd name="adj2" fmla="val 50519"/>
                </a:avLst>
              </a:prstGeom>
              <a:solidFill>
                <a:srgbClr val="00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74156" name="AutoShape 44"/>
            <p:cNvSpPr>
              <a:spLocks noChangeArrowheads="1"/>
            </p:cNvSpPr>
            <p:nvPr/>
          </p:nvSpPr>
          <p:spPr bwMode="gray">
            <a:xfrm>
              <a:off x="564" y="2842"/>
              <a:ext cx="1344" cy="542"/>
            </a:xfrm>
            <a:prstGeom prst="roundRect">
              <a:avLst>
                <a:gd name="adj" fmla="val 16667"/>
              </a:avLst>
            </a:prstGeom>
            <a:gradFill rotWithShape="1">
              <a:gsLst>
                <a:gs pos="0">
                  <a:srgbClr val="CCFFFF"/>
                </a:gs>
                <a:gs pos="50000">
                  <a:srgbClr val="CCFFFF">
                    <a:gamma/>
                    <a:tint val="36471"/>
                    <a:invGamma/>
                  </a:srgbClr>
                </a:gs>
                <a:gs pos="100000">
                  <a:srgbClr val="CCFFFF"/>
                </a:gs>
              </a:gsLst>
              <a:lin ang="2700000" scaled="1"/>
            </a:gra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ru-RU" sz="1600" b="1" dirty="0">
                <a:solidFill>
                  <a:srgbClr val="000000"/>
                </a:solidFill>
              </a:endParaRPr>
            </a:p>
          </p:txBody>
        </p:sp>
        <p:sp>
          <p:nvSpPr>
            <p:cNvPr id="474158" name="AutoShape 46"/>
            <p:cNvSpPr>
              <a:spLocks noChangeArrowheads="1"/>
            </p:cNvSpPr>
            <p:nvPr/>
          </p:nvSpPr>
          <p:spPr bwMode="gray">
            <a:xfrm>
              <a:off x="1104" y="2034"/>
              <a:ext cx="288" cy="192"/>
            </a:xfrm>
            <a:prstGeom prst="downArrow">
              <a:avLst>
                <a:gd name="adj1" fmla="val 38889"/>
                <a:gd name="adj2" fmla="val 50519"/>
              </a:avLst>
            </a:prstGeom>
            <a:gradFill rotWithShape="1">
              <a:gsLst>
                <a:gs pos="0">
                  <a:srgbClr val="0099CC">
                    <a:gamma/>
                    <a:shade val="46275"/>
                    <a:invGamma/>
                  </a:srgbClr>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59" name="AutoShape 47"/>
            <p:cNvSpPr>
              <a:spLocks noChangeArrowheads="1"/>
            </p:cNvSpPr>
            <p:nvPr/>
          </p:nvSpPr>
          <p:spPr bwMode="gray">
            <a:xfrm>
              <a:off x="1104" y="2706"/>
              <a:ext cx="288" cy="192"/>
            </a:xfrm>
            <a:prstGeom prst="downArrow">
              <a:avLst>
                <a:gd name="adj1" fmla="val 38889"/>
                <a:gd name="adj2" fmla="val 50519"/>
              </a:avLst>
            </a:prstGeom>
            <a:gradFill rotWithShape="1">
              <a:gsLst>
                <a:gs pos="0">
                  <a:srgbClr val="0099CC">
                    <a:gamma/>
                    <a:shade val="46275"/>
                    <a:invGamma/>
                  </a:srgbClr>
                </a:gs>
                <a:gs pos="100000">
                  <a:srgbClr val="0099CC"/>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60" name="Rectangle 48"/>
            <p:cNvSpPr>
              <a:spLocks noChangeArrowheads="1"/>
            </p:cNvSpPr>
            <p:nvPr/>
          </p:nvSpPr>
          <p:spPr bwMode="gray">
            <a:xfrm>
              <a:off x="1195" y="3390"/>
              <a:ext cx="109" cy="318"/>
            </a:xfrm>
            <a:prstGeom prst="rect">
              <a:avLst/>
            </a:prstGeom>
            <a:gradFill rotWithShape="1">
              <a:gsLst>
                <a:gs pos="0">
                  <a:srgbClr val="0099CC">
                    <a:gamma/>
                    <a:shade val="46275"/>
                    <a:invGamma/>
                  </a:srgbClr>
                </a:gs>
                <a:gs pos="50000">
                  <a:srgbClr val="0099CC"/>
                </a:gs>
                <a:gs pos="100000">
                  <a:srgbClr val="0099CC">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74161" name="Group 49"/>
          <p:cNvGrpSpPr>
            <a:grpSpLocks/>
          </p:cNvGrpSpPr>
          <p:nvPr/>
        </p:nvGrpSpPr>
        <p:grpSpPr bwMode="auto">
          <a:xfrm>
            <a:off x="7299774" y="1008573"/>
            <a:ext cx="2332440" cy="4689698"/>
            <a:chOff x="576" y="1056"/>
            <a:chExt cx="1360" cy="2652"/>
          </a:xfrm>
        </p:grpSpPr>
        <p:sp>
          <p:nvSpPr>
            <p:cNvPr id="474162" name="Rectangle 50"/>
            <p:cNvSpPr>
              <a:spLocks noChangeArrowheads="1"/>
            </p:cNvSpPr>
            <p:nvPr/>
          </p:nvSpPr>
          <p:spPr bwMode="gray">
            <a:xfrm>
              <a:off x="1522" y="1074"/>
              <a:ext cx="96" cy="2352"/>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63" name="AutoShape 51"/>
            <p:cNvSpPr>
              <a:spLocks noChangeArrowheads="1"/>
            </p:cNvSpPr>
            <p:nvPr/>
          </p:nvSpPr>
          <p:spPr bwMode="gray">
            <a:xfrm>
              <a:off x="1186" y="3415"/>
              <a:ext cx="432" cy="288"/>
            </a:xfrm>
            <a:prstGeom prst="parallelogram">
              <a:avLst>
                <a:gd name="adj" fmla="val 114236"/>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64" name="AutoShape 52"/>
            <p:cNvSpPr>
              <a:spLocks noChangeArrowheads="1"/>
            </p:cNvSpPr>
            <p:nvPr/>
          </p:nvSpPr>
          <p:spPr bwMode="gray">
            <a:xfrm>
              <a:off x="592" y="2182"/>
              <a:ext cx="1344" cy="542"/>
            </a:xfrm>
            <a:prstGeom prst="roundRect">
              <a:avLst>
                <a:gd name="adj" fmla="val 16667"/>
              </a:avLst>
            </a:prstGeom>
            <a:gradFill rotWithShape="1">
              <a:gsLst>
                <a:gs pos="0">
                  <a:srgbClr val="E9FDCF"/>
                </a:gs>
                <a:gs pos="50000">
                  <a:srgbClr val="E9FDCF">
                    <a:gamma/>
                    <a:tint val="33333"/>
                    <a:invGamma/>
                  </a:srgbClr>
                </a:gs>
                <a:gs pos="100000">
                  <a:srgbClr val="E9FDCF"/>
                </a:gs>
              </a:gsLst>
              <a:lin ang="2700000" scaled="1"/>
            </a:gradFill>
            <a:ln w="38100">
              <a:solidFill>
                <a:srgbClr val="00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ru-RU" altLang="ru-RU" sz="1600" b="1" dirty="0">
                  <a:solidFill>
                    <a:srgbClr val="000000"/>
                  </a:solidFill>
                </a:rPr>
                <a:t>7. Анализ,</a:t>
              </a:r>
            </a:p>
            <a:p>
              <a:pPr algn="ctr"/>
              <a:r>
                <a:rPr lang="ru-RU" altLang="ru-RU" sz="1600" b="1" dirty="0" err="1">
                  <a:solidFill>
                    <a:srgbClr val="000000"/>
                  </a:solidFill>
                </a:rPr>
                <a:t>кореляция</a:t>
              </a:r>
              <a:endParaRPr lang="en-US" altLang="ru-RU" sz="1600" b="1" dirty="0">
                <a:solidFill>
                  <a:srgbClr val="000000"/>
                </a:solidFill>
              </a:endParaRPr>
            </a:p>
          </p:txBody>
        </p:sp>
        <p:grpSp>
          <p:nvGrpSpPr>
            <p:cNvPr id="474165" name="Group 53"/>
            <p:cNvGrpSpPr>
              <a:grpSpLocks/>
            </p:cNvGrpSpPr>
            <p:nvPr/>
          </p:nvGrpSpPr>
          <p:grpSpPr bwMode="auto">
            <a:xfrm>
              <a:off x="1101" y="1056"/>
              <a:ext cx="517" cy="480"/>
              <a:chOff x="1101" y="1056"/>
              <a:chExt cx="517" cy="480"/>
            </a:xfrm>
          </p:grpSpPr>
          <p:sp>
            <p:nvSpPr>
              <p:cNvPr id="474166" name="AutoShape 54"/>
              <p:cNvSpPr>
                <a:spLocks noChangeArrowheads="1"/>
              </p:cNvSpPr>
              <p:nvPr/>
            </p:nvSpPr>
            <p:spPr bwMode="gray">
              <a:xfrm>
                <a:off x="1186" y="1056"/>
                <a:ext cx="432" cy="288"/>
              </a:xfrm>
              <a:prstGeom prst="parallelogram">
                <a:avLst>
                  <a:gd name="adj" fmla="val 109375"/>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67" name="AutoShape 55"/>
              <p:cNvSpPr>
                <a:spLocks noChangeArrowheads="1"/>
              </p:cNvSpPr>
              <p:nvPr/>
            </p:nvSpPr>
            <p:spPr bwMode="gray">
              <a:xfrm>
                <a:off x="1101" y="1344"/>
                <a:ext cx="288" cy="192"/>
              </a:xfrm>
              <a:prstGeom prst="downArrow">
                <a:avLst>
                  <a:gd name="adj1" fmla="val 38889"/>
                  <a:gd name="adj2" fmla="val 50519"/>
                </a:avLst>
              </a:prstGeom>
              <a:solidFill>
                <a:srgbClr val="00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74168" name="AutoShape 56"/>
            <p:cNvSpPr>
              <a:spLocks noChangeArrowheads="1"/>
            </p:cNvSpPr>
            <p:nvPr/>
          </p:nvSpPr>
          <p:spPr bwMode="gray">
            <a:xfrm>
              <a:off x="576" y="2826"/>
              <a:ext cx="1344" cy="542"/>
            </a:xfrm>
            <a:prstGeom prst="roundRect">
              <a:avLst>
                <a:gd name="adj" fmla="val 16667"/>
              </a:avLst>
            </a:prstGeom>
            <a:gradFill rotWithShape="1">
              <a:gsLst>
                <a:gs pos="0">
                  <a:srgbClr val="E9FDCF"/>
                </a:gs>
                <a:gs pos="50000">
                  <a:srgbClr val="E9FDCF">
                    <a:gamma/>
                    <a:tint val="33333"/>
                    <a:invGamma/>
                  </a:srgbClr>
                </a:gs>
                <a:gs pos="100000">
                  <a:srgbClr val="E9FDCF"/>
                </a:gs>
              </a:gsLst>
              <a:lin ang="2700000" scaled="1"/>
            </a:gradFill>
            <a:ln w="38100">
              <a:solidFill>
                <a:srgbClr val="00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ru-RU" sz="1600" b="1" dirty="0">
                <a:solidFill>
                  <a:srgbClr val="000000"/>
                </a:solidFill>
              </a:endParaRPr>
            </a:p>
          </p:txBody>
        </p:sp>
        <p:sp>
          <p:nvSpPr>
            <p:cNvPr id="474170" name="AutoShape 58"/>
            <p:cNvSpPr>
              <a:spLocks noChangeArrowheads="1"/>
            </p:cNvSpPr>
            <p:nvPr/>
          </p:nvSpPr>
          <p:spPr bwMode="gray">
            <a:xfrm>
              <a:off x="1104" y="2034"/>
              <a:ext cx="288" cy="192"/>
            </a:xfrm>
            <a:prstGeom prst="downArrow">
              <a:avLst>
                <a:gd name="adj1" fmla="val 38889"/>
                <a:gd name="adj2" fmla="val 50519"/>
              </a:avLst>
            </a:prstGeom>
            <a:gradFill rotWithShape="1">
              <a:gsLst>
                <a:gs pos="0">
                  <a:srgbClr val="009999">
                    <a:gamma/>
                    <a:shade val="46275"/>
                    <a:invGamma/>
                  </a:srgbClr>
                </a:gs>
                <a:gs pos="100000">
                  <a:srgbClr val="0099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71" name="AutoShape 59"/>
            <p:cNvSpPr>
              <a:spLocks noChangeArrowheads="1"/>
            </p:cNvSpPr>
            <p:nvPr/>
          </p:nvSpPr>
          <p:spPr bwMode="gray">
            <a:xfrm>
              <a:off x="1104" y="2706"/>
              <a:ext cx="288" cy="192"/>
            </a:xfrm>
            <a:prstGeom prst="downArrow">
              <a:avLst>
                <a:gd name="adj1" fmla="val 38889"/>
                <a:gd name="adj2" fmla="val 50519"/>
              </a:avLst>
            </a:prstGeom>
            <a:gradFill rotWithShape="1">
              <a:gsLst>
                <a:gs pos="0">
                  <a:srgbClr val="009999">
                    <a:gamma/>
                    <a:shade val="46275"/>
                    <a:invGamma/>
                  </a:srgbClr>
                </a:gs>
                <a:gs pos="100000">
                  <a:srgbClr val="009999"/>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74172" name="Rectangle 60"/>
            <p:cNvSpPr>
              <a:spLocks noChangeArrowheads="1"/>
            </p:cNvSpPr>
            <p:nvPr/>
          </p:nvSpPr>
          <p:spPr bwMode="gray">
            <a:xfrm>
              <a:off x="1195" y="3390"/>
              <a:ext cx="109" cy="318"/>
            </a:xfrm>
            <a:prstGeom prst="rect">
              <a:avLst/>
            </a:prstGeom>
            <a:gradFill rotWithShape="1">
              <a:gsLst>
                <a:gs pos="0">
                  <a:srgbClr val="009999">
                    <a:gamma/>
                    <a:shade val="46275"/>
                    <a:invGamma/>
                  </a:srgbClr>
                </a:gs>
                <a:gs pos="50000">
                  <a:srgbClr val="009999"/>
                </a:gs>
                <a:gs pos="100000">
                  <a:srgbClr val="009999">
                    <a:gamma/>
                    <a:shade val="46275"/>
                    <a:invGamma/>
                  </a:srgb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3" name="Прямоугольник 2"/>
          <p:cNvSpPr/>
          <p:nvPr/>
        </p:nvSpPr>
        <p:spPr>
          <a:xfrm>
            <a:off x="1406717" y="3203000"/>
            <a:ext cx="2656951" cy="830997"/>
          </a:xfrm>
          <a:prstGeom prst="rect">
            <a:avLst/>
          </a:prstGeom>
        </p:spPr>
        <p:txBody>
          <a:bodyPr wrap="square">
            <a:spAutoFit/>
          </a:bodyPr>
          <a:lstStyle/>
          <a:p>
            <a:pPr lvl="0" algn="ctr"/>
            <a:r>
              <a:rPr lang="ru-RU" altLang="ru-RU" sz="1600" b="1" dirty="0">
                <a:solidFill>
                  <a:srgbClr val="000000"/>
                </a:solidFill>
              </a:rPr>
              <a:t>2. Разработка </a:t>
            </a:r>
            <a:r>
              <a:rPr lang="ru-RU" altLang="ru-RU" sz="1600" b="1" dirty="0" smtClean="0">
                <a:solidFill>
                  <a:srgbClr val="000000"/>
                </a:solidFill>
              </a:rPr>
              <a:t>нормативной </a:t>
            </a:r>
            <a:r>
              <a:rPr lang="ru-RU" altLang="ru-RU" sz="1600" b="1" dirty="0">
                <a:solidFill>
                  <a:srgbClr val="000000"/>
                </a:solidFill>
              </a:rPr>
              <a:t>базы по сопровождению</a:t>
            </a:r>
          </a:p>
          <a:p>
            <a:pPr lvl="0" algn="ctr"/>
            <a:r>
              <a:rPr lang="ru-RU" altLang="ru-RU" sz="1600" b="1" dirty="0">
                <a:solidFill>
                  <a:srgbClr val="000000"/>
                </a:solidFill>
              </a:rPr>
              <a:t> проекта</a:t>
            </a:r>
            <a:endParaRPr lang="en-US" altLang="ru-RU" sz="1600" b="1" dirty="0">
              <a:solidFill>
                <a:srgbClr val="000000"/>
              </a:solidFill>
            </a:endParaRPr>
          </a:p>
        </p:txBody>
      </p:sp>
      <p:sp>
        <p:nvSpPr>
          <p:cNvPr id="4" name="Прямоугольник 3"/>
          <p:cNvSpPr/>
          <p:nvPr/>
        </p:nvSpPr>
        <p:spPr>
          <a:xfrm>
            <a:off x="4734069" y="4640606"/>
            <a:ext cx="2339600" cy="584775"/>
          </a:xfrm>
          <a:prstGeom prst="rect">
            <a:avLst/>
          </a:prstGeom>
        </p:spPr>
        <p:txBody>
          <a:bodyPr wrap="square">
            <a:spAutoFit/>
          </a:bodyPr>
          <a:lstStyle/>
          <a:p>
            <a:pPr algn="ctr"/>
            <a:r>
              <a:rPr lang="ru-RU" altLang="ru-RU" sz="1600" b="1" dirty="0">
                <a:solidFill>
                  <a:srgbClr val="000000"/>
                </a:solidFill>
              </a:rPr>
              <a:t>5. Мониторинговая </a:t>
            </a:r>
          </a:p>
          <a:p>
            <a:pPr algn="ctr"/>
            <a:r>
              <a:rPr lang="ru-RU" altLang="ru-RU" sz="1600" b="1" dirty="0">
                <a:solidFill>
                  <a:srgbClr val="000000"/>
                </a:solidFill>
              </a:rPr>
              <a:t>деятельность</a:t>
            </a:r>
            <a:endParaRPr lang="en-US" altLang="ru-RU" sz="1600" b="1" dirty="0">
              <a:solidFill>
                <a:srgbClr val="000000"/>
              </a:solidFill>
            </a:endParaRPr>
          </a:p>
        </p:txBody>
      </p:sp>
      <p:sp>
        <p:nvSpPr>
          <p:cNvPr id="5" name="Прямоугольник 4"/>
          <p:cNvSpPr/>
          <p:nvPr/>
        </p:nvSpPr>
        <p:spPr>
          <a:xfrm>
            <a:off x="7479279" y="4284353"/>
            <a:ext cx="1898351" cy="584775"/>
          </a:xfrm>
          <a:prstGeom prst="rect">
            <a:avLst/>
          </a:prstGeom>
        </p:spPr>
        <p:txBody>
          <a:bodyPr wrap="square">
            <a:spAutoFit/>
          </a:bodyPr>
          <a:lstStyle/>
          <a:p>
            <a:pPr algn="ctr"/>
            <a:r>
              <a:rPr lang="ru-RU" altLang="ru-RU" sz="1600" b="1" dirty="0">
                <a:solidFill>
                  <a:srgbClr val="000000"/>
                </a:solidFill>
              </a:rPr>
              <a:t>8. Представление</a:t>
            </a:r>
          </a:p>
          <a:p>
            <a:pPr algn="ctr"/>
            <a:r>
              <a:rPr lang="ru-RU" altLang="ru-RU" sz="1600" b="1" dirty="0">
                <a:solidFill>
                  <a:srgbClr val="000000"/>
                </a:solidFill>
              </a:rPr>
              <a:t> опыта работы</a:t>
            </a:r>
            <a:endParaRPr lang="en-US" altLang="ru-RU" sz="1600" b="1" dirty="0">
              <a:solidFill>
                <a:srgbClr val="000000"/>
              </a:solidFill>
            </a:endParaRPr>
          </a:p>
        </p:txBody>
      </p:sp>
      <p:sp>
        <p:nvSpPr>
          <p:cNvPr id="41" name="Заголовок 1"/>
          <p:cNvSpPr>
            <a:spLocks noGrp="1"/>
          </p:cNvSpPr>
          <p:nvPr>
            <p:ph type="title"/>
          </p:nvPr>
        </p:nvSpPr>
        <p:spPr>
          <a:xfrm>
            <a:off x="727425" y="258041"/>
            <a:ext cx="5626470" cy="1143000"/>
          </a:xfrm>
        </p:spPr>
        <p:txBody>
          <a:bodyPr>
            <a:normAutofit fontScale="90000"/>
          </a:bodyPr>
          <a:lstStyle/>
          <a:p>
            <a:r>
              <a:rPr lang="ru-RU" sz="2400" b="1" dirty="0" smtClean="0">
                <a:latin typeface="Times New Roman" panose="02020603050405020304" pitchFamily="18" charset="0"/>
                <a:cs typeface="Times New Roman" panose="02020603050405020304" pitchFamily="18" charset="0"/>
              </a:rPr>
              <a:t>Основные направления деятельности по проекту </a:t>
            </a:r>
            <a:r>
              <a:rPr lang="ru-RU" sz="2400" b="1" dirty="0" err="1" smtClean="0">
                <a:latin typeface="Times New Roman" panose="02020603050405020304" pitchFamily="18" charset="0"/>
                <a:cs typeface="Times New Roman" panose="02020603050405020304" pitchFamily="18" charset="0"/>
              </a:rPr>
              <a:t>блочно</a:t>
            </a:r>
            <a:r>
              <a:rPr lang="ru-RU" sz="2400" b="1" dirty="0" smtClean="0">
                <a:latin typeface="Times New Roman" panose="02020603050405020304" pitchFamily="18" charset="0"/>
                <a:cs typeface="Times New Roman" panose="02020603050405020304" pitchFamily="18" charset="0"/>
              </a:rPr>
              <a:t>-событийных погружений</a:t>
            </a:r>
            <a:r>
              <a:rPr lang="ru-RU" sz="3200" b="1" dirty="0" smtClean="0">
                <a:latin typeface="Times New Roman" panose="02020603050405020304" pitchFamily="18" charset="0"/>
                <a:cs typeface="Times New Roman" panose="02020603050405020304" pitchFamily="18" charset="0"/>
              </a:rPr>
              <a:t>:</a:t>
            </a:r>
            <a:endParaRPr lang="ru-RU" sz="3200" b="1" dirty="0">
              <a:latin typeface="Times New Roman" panose="02020603050405020304" pitchFamily="18" charset="0"/>
              <a:cs typeface="Times New Roman" panose="02020603050405020304" pitchFamily="18" charset="0"/>
            </a:endParaRPr>
          </a:p>
        </p:txBody>
      </p:sp>
      <p:sp>
        <p:nvSpPr>
          <p:cNvPr id="42" name="AutoShape 40"/>
          <p:cNvSpPr>
            <a:spLocks noChangeArrowheads="1"/>
          </p:cNvSpPr>
          <p:nvPr/>
        </p:nvSpPr>
        <p:spPr bwMode="gray">
          <a:xfrm>
            <a:off x="4523560" y="1816589"/>
            <a:ext cx="2375036" cy="964890"/>
          </a:xfrm>
          <a:prstGeom prst="roundRect">
            <a:avLst>
              <a:gd name="adj" fmla="val 16667"/>
            </a:avLst>
          </a:prstGeom>
          <a:gradFill rotWithShape="1">
            <a:gsLst>
              <a:gs pos="0">
                <a:srgbClr val="CCFFFF"/>
              </a:gs>
              <a:gs pos="50000">
                <a:srgbClr val="CCFFFF">
                  <a:gamma/>
                  <a:tint val="36471"/>
                  <a:invGamma/>
                </a:srgbClr>
              </a:gs>
              <a:gs pos="100000">
                <a:srgbClr val="CCFFFF"/>
              </a:gs>
            </a:gsLst>
            <a:lin ang="2700000" scaled="1"/>
          </a:gradFill>
          <a:ln w="38100">
            <a:solidFill>
              <a:srgbClr val="0099CC"/>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ru-RU" altLang="ru-RU" sz="1600" b="1" dirty="0">
              <a:solidFill>
                <a:srgbClr val="000000"/>
              </a:solidFill>
            </a:endParaRPr>
          </a:p>
        </p:txBody>
      </p:sp>
      <p:sp>
        <p:nvSpPr>
          <p:cNvPr id="2" name="Прямоугольник 1"/>
          <p:cNvSpPr/>
          <p:nvPr/>
        </p:nvSpPr>
        <p:spPr>
          <a:xfrm>
            <a:off x="4509099" y="1845715"/>
            <a:ext cx="2620717" cy="861774"/>
          </a:xfrm>
          <a:prstGeom prst="rect">
            <a:avLst/>
          </a:prstGeom>
        </p:spPr>
        <p:txBody>
          <a:bodyPr wrap="square">
            <a:spAutoFit/>
          </a:bodyPr>
          <a:lstStyle/>
          <a:p>
            <a:pPr algn="ctr"/>
            <a:r>
              <a:rPr lang="ru-RU" altLang="ru-RU" sz="1600" b="1" dirty="0">
                <a:solidFill>
                  <a:srgbClr val="000000"/>
                </a:solidFill>
              </a:rPr>
              <a:t>3. Просвещение и </a:t>
            </a:r>
          </a:p>
          <a:p>
            <a:pPr algn="ctr"/>
            <a:r>
              <a:rPr lang="ru-RU" altLang="ru-RU" sz="1600" b="1" dirty="0">
                <a:solidFill>
                  <a:srgbClr val="000000"/>
                </a:solidFill>
              </a:rPr>
              <a:t>методическое </a:t>
            </a:r>
          </a:p>
          <a:p>
            <a:pPr algn="ctr"/>
            <a:r>
              <a:rPr lang="ru-RU" altLang="ru-RU" sz="1600" b="1" dirty="0">
                <a:solidFill>
                  <a:srgbClr val="000000"/>
                </a:solidFill>
              </a:rPr>
              <a:t>сопровождение</a:t>
            </a:r>
            <a:endParaRPr lang="en-US" altLang="ru-RU" sz="1600" b="1" dirty="0">
              <a:solidFill>
                <a:srgbClr val="000000"/>
              </a:solidFill>
            </a:endParaRPr>
          </a:p>
        </p:txBody>
      </p:sp>
      <p:sp>
        <p:nvSpPr>
          <p:cNvPr id="43" name="AutoShape 52"/>
          <p:cNvSpPr>
            <a:spLocks noChangeArrowheads="1"/>
          </p:cNvSpPr>
          <p:nvPr/>
        </p:nvSpPr>
        <p:spPr bwMode="gray">
          <a:xfrm>
            <a:off x="7204525" y="1748007"/>
            <a:ext cx="2305000" cy="958453"/>
          </a:xfrm>
          <a:prstGeom prst="roundRect">
            <a:avLst>
              <a:gd name="adj" fmla="val 16667"/>
            </a:avLst>
          </a:prstGeom>
          <a:gradFill rotWithShape="1">
            <a:gsLst>
              <a:gs pos="0">
                <a:srgbClr val="E9FDCF"/>
              </a:gs>
              <a:gs pos="50000">
                <a:srgbClr val="E9FDCF">
                  <a:gamma/>
                  <a:tint val="33333"/>
                  <a:invGamma/>
                </a:srgbClr>
              </a:gs>
              <a:gs pos="100000">
                <a:srgbClr val="E9FDCF"/>
              </a:gs>
            </a:gsLst>
            <a:lin ang="2700000" scaled="1"/>
          </a:gradFill>
          <a:ln w="38100">
            <a:solidFill>
              <a:srgbClr val="009999"/>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ru-RU" altLang="ru-RU" sz="1600" b="1" dirty="0" smtClean="0">
                <a:solidFill>
                  <a:srgbClr val="000000"/>
                </a:solidFill>
              </a:rPr>
              <a:t>6</a:t>
            </a:r>
            <a:r>
              <a:rPr lang="ru-RU" altLang="ru-RU" sz="1600" b="1" dirty="0">
                <a:solidFill>
                  <a:srgbClr val="000000"/>
                </a:solidFill>
              </a:rPr>
              <a:t>. Рефлексия </a:t>
            </a:r>
            <a:endParaRPr lang="en-US" altLang="ru-RU" sz="1600" b="1" dirty="0">
              <a:solidFill>
                <a:srgbClr val="000000"/>
              </a:solidFill>
            </a:endParaRPr>
          </a:p>
          <a:p>
            <a:pPr algn="ctr"/>
            <a:endParaRPr lang="en-US" altLang="ru-RU" sz="1600" b="1" dirty="0">
              <a:solidFill>
                <a:srgbClr val="000000"/>
              </a:solidFill>
            </a:endParaRPr>
          </a:p>
        </p:txBody>
      </p:sp>
      <p:pic>
        <p:nvPicPr>
          <p:cNvPr id="44" name="Picture 2" descr="G:\эмблема школы.png"/>
          <p:cNvPicPr>
            <a:picLocks noChangeAspect="1" noChangeArrowheads="1"/>
          </p:cNvPicPr>
          <p:nvPr/>
        </p:nvPicPr>
        <p:blipFill>
          <a:blip r:embed="rId3" cstate="print"/>
          <a:srcRect/>
          <a:stretch>
            <a:fillRect/>
          </a:stretch>
        </p:blipFill>
        <p:spPr bwMode="auto">
          <a:xfrm>
            <a:off x="1918716" y="4164039"/>
            <a:ext cx="1938587" cy="1900357"/>
          </a:xfrm>
          <a:prstGeom prst="rect">
            <a:avLst/>
          </a:prstGeom>
          <a:noFill/>
        </p:spPr>
      </p:pic>
    </p:spTree>
    <p:extLst>
      <p:ext uri="{BB962C8B-B14F-4D97-AF65-F5344CB8AC3E}">
        <p14:creationId xmlns:p14="http://schemas.microsoft.com/office/powerpoint/2010/main" val="22950533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4756581" y="-1599953"/>
            <a:ext cx="1186887" cy="4479802"/>
          </a:xfrm>
          <a:prstGeom prst="rect">
            <a:avLst/>
          </a:prstGeom>
        </p:spPr>
      </p:pic>
      <p:pic>
        <p:nvPicPr>
          <p:cNvPr id="6" name="Рисунок 5"/>
          <p:cNvPicPr>
            <a:picLocks noChangeAspect="1"/>
          </p:cNvPicPr>
          <p:nvPr/>
        </p:nvPicPr>
        <p:blipFill>
          <a:blip r:embed="rId3"/>
          <a:stretch>
            <a:fillRect/>
          </a:stretch>
        </p:blipFill>
        <p:spPr>
          <a:xfrm>
            <a:off x="116100" y="-80766"/>
            <a:ext cx="2442411" cy="3740553"/>
          </a:xfrm>
          <a:prstGeom prst="rect">
            <a:avLst/>
          </a:prstGeom>
        </p:spPr>
      </p:pic>
      <p:pic>
        <p:nvPicPr>
          <p:cNvPr id="11" name="Объект 10"/>
          <p:cNvPicPr>
            <a:picLocks noGrp="1" noChangeAspect="1"/>
          </p:cNvPicPr>
          <p:nvPr>
            <p:ph idx="1"/>
          </p:nvPr>
        </p:nvPicPr>
        <p:blipFill>
          <a:blip r:embed="rId4"/>
          <a:stretch>
            <a:fillRect/>
          </a:stretch>
        </p:blipFill>
        <p:spPr>
          <a:xfrm>
            <a:off x="3653458" y="1991670"/>
            <a:ext cx="2296332" cy="4866330"/>
          </a:xfrm>
          <a:prstGeom prst="rect">
            <a:avLst/>
          </a:prstGeom>
        </p:spPr>
      </p:pic>
      <p:pic>
        <p:nvPicPr>
          <p:cNvPr id="8" name="Рисунок 7"/>
          <p:cNvPicPr>
            <a:picLocks noChangeAspect="1"/>
          </p:cNvPicPr>
          <p:nvPr/>
        </p:nvPicPr>
        <p:blipFill>
          <a:blip r:embed="rId5"/>
          <a:stretch>
            <a:fillRect/>
          </a:stretch>
        </p:blipFill>
        <p:spPr>
          <a:xfrm>
            <a:off x="1795024" y="1233392"/>
            <a:ext cx="2074322" cy="4258310"/>
          </a:xfrm>
          <a:prstGeom prst="rect">
            <a:avLst/>
          </a:prstGeom>
        </p:spPr>
      </p:pic>
      <p:pic>
        <p:nvPicPr>
          <p:cNvPr id="13" name="Picture 2" descr="G:\эмблема школы.png"/>
          <p:cNvPicPr>
            <a:picLocks noChangeAspect="1" noChangeArrowheads="1"/>
          </p:cNvPicPr>
          <p:nvPr/>
        </p:nvPicPr>
        <p:blipFill>
          <a:blip r:embed="rId6" cstate="print"/>
          <a:srcRect/>
          <a:stretch>
            <a:fillRect/>
          </a:stretch>
        </p:blipFill>
        <p:spPr bwMode="auto">
          <a:xfrm>
            <a:off x="7932420" y="9480"/>
            <a:ext cx="1706978" cy="1673316"/>
          </a:xfrm>
          <a:prstGeom prst="rect">
            <a:avLst/>
          </a:prstGeom>
          <a:noFill/>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200000">
            <a:off x="4899025" y="1736771"/>
            <a:ext cx="5175204" cy="5067254"/>
          </a:xfrm>
          <a:prstGeom prst="rect">
            <a:avLst/>
          </a:prstGeom>
        </p:spPr>
      </p:pic>
    </p:spTree>
    <p:extLst>
      <p:ext uri="{BB962C8B-B14F-4D97-AF65-F5344CB8AC3E}">
        <p14:creationId xmlns:p14="http://schemas.microsoft.com/office/powerpoint/2010/main" val="36650728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a:p>
        </p:txBody>
      </p:sp>
      <p:pic>
        <p:nvPicPr>
          <p:cNvPr id="4" name="Picture 2" descr="G:\эмблема школы.png"/>
          <p:cNvPicPr>
            <a:picLocks noChangeAspect="1" noChangeArrowheads="1"/>
          </p:cNvPicPr>
          <p:nvPr/>
        </p:nvPicPr>
        <p:blipFill>
          <a:blip r:embed="rId3" cstate="print"/>
          <a:srcRect/>
          <a:stretch>
            <a:fillRect/>
          </a:stretch>
        </p:blipFill>
        <p:spPr bwMode="auto">
          <a:xfrm>
            <a:off x="495301" y="1099212"/>
            <a:ext cx="2180284" cy="2137288"/>
          </a:xfrm>
          <a:prstGeom prst="rect">
            <a:avLst/>
          </a:prstGeom>
          <a:noFill/>
        </p:spPr>
      </p:pic>
      <p:pic>
        <p:nvPicPr>
          <p:cNvPr id="6" name="Рисунок 5"/>
          <p:cNvPicPr>
            <a:picLocks noChangeAspect="1"/>
          </p:cNvPicPr>
          <p:nvPr/>
        </p:nvPicPr>
        <p:blipFill>
          <a:blip r:embed="rId4"/>
          <a:stretch>
            <a:fillRect/>
          </a:stretch>
        </p:blipFill>
        <p:spPr>
          <a:xfrm>
            <a:off x="138112" y="421356"/>
            <a:ext cx="9629775" cy="6143625"/>
          </a:xfrm>
          <a:prstGeom prst="rect">
            <a:avLst/>
          </a:prstGeom>
        </p:spPr>
      </p:pic>
      <p:sp>
        <p:nvSpPr>
          <p:cNvPr id="11" name="Скругленный прямоугольник 10"/>
          <p:cNvSpPr/>
          <p:nvPr/>
        </p:nvSpPr>
        <p:spPr>
          <a:xfrm>
            <a:off x="6898105" y="3737811"/>
            <a:ext cx="2310063" cy="449178"/>
          </a:xfrm>
          <a:prstGeom prst="roundRect">
            <a:avLst/>
          </a:prstGeom>
          <a:solidFill>
            <a:srgbClr val="FFFF00">
              <a:alpha val="0"/>
            </a:srgb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2180537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025" y="274637"/>
            <a:ext cx="9445757" cy="5965741"/>
          </a:xfrm>
        </p:spPr>
      </p:pic>
    </p:spTree>
    <p:extLst>
      <p:ext uri="{BB962C8B-B14F-4D97-AF65-F5344CB8AC3E}">
        <p14:creationId xmlns:p14="http://schemas.microsoft.com/office/powerpoint/2010/main" val="19269176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Picture 2" descr="G:\эмблема школы.png"/>
          <p:cNvPicPr>
            <a:picLocks noGrp="1" noChangeAspect="1" noChangeArrowheads="1"/>
          </p:cNvPicPr>
          <p:nvPr>
            <p:ph idx="1"/>
          </p:nvPr>
        </p:nvPicPr>
        <p:blipFill>
          <a:blip r:embed="rId3" cstate="print"/>
          <a:srcRect/>
          <a:stretch>
            <a:fillRect/>
          </a:stretch>
        </p:blipFill>
        <p:spPr bwMode="auto">
          <a:xfrm>
            <a:off x="802888" y="2212543"/>
            <a:ext cx="1400881" cy="1413578"/>
          </a:xfrm>
          <a:prstGeom prst="rect">
            <a:avLst/>
          </a:prstGeom>
          <a:noFill/>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79928" y="366157"/>
            <a:ext cx="6496957" cy="6296904"/>
          </a:xfrm>
          <a:prstGeom prst="rect">
            <a:avLst/>
          </a:prstGeom>
        </p:spPr>
      </p:pic>
    </p:spTree>
    <p:extLst>
      <p:ext uri="{BB962C8B-B14F-4D97-AF65-F5344CB8AC3E}">
        <p14:creationId xmlns:p14="http://schemas.microsoft.com/office/powerpoint/2010/main" val="40637249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97869" y="-120438"/>
            <a:ext cx="6739689" cy="986461"/>
          </a:xfrm>
        </p:spPr>
        <p:txBody>
          <a:bodyPr/>
          <a:lstStyle/>
          <a:p>
            <a:r>
              <a:rPr lang="ru-RU" sz="3600" b="1" kern="0" dirty="0">
                <a:solidFill>
                  <a:srgbClr val="C00000"/>
                </a:solidFill>
                <a:latin typeface="Times New Roman" panose="02020603050405020304" pitchFamily="18" charset="0"/>
                <a:cs typeface="Times New Roman" panose="02020603050405020304" pitchFamily="18" charset="0"/>
              </a:rPr>
              <a:t>Погружение  </a:t>
            </a:r>
            <a:r>
              <a:rPr lang="ru-RU" sz="3600" b="1" kern="0" dirty="0" smtClean="0">
                <a:solidFill>
                  <a:srgbClr val="C00000"/>
                </a:solidFill>
                <a:latin typeface="Times New Roman" panose="02020603050405020304" pitchFamily="18" charset="0"/>
                <a:cs typeface="Times New Roman" panose="02020603050405020304" pitchFamily="18" charset="0"/>
              </a:rPr>
              <a:t>учителей</a:t>
            </a:r>
            <a:endParaRPr lang="ru-RU" dirty="0">
              <a:latin typeface="Times New Roman" panose="02020603050405020304" pitchFamily="18" charset="0"/>
              <a:cs typeface="Times New Roman" panose="02020603050405020304" pitchFamily="18" charset="0"/>
            </a:endParaRPr>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4790" y="748909"/>
            <a:ext cx="4454875" cy="2969917"/>
          </a:xfr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5306" y="748908"/>
            <a:ext cx="4454875" cy="2969917"/>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0039" y="3843123"/>
            <a:ext cx="4419626" cy="2946417"/>
          </a:xfrm>
          <a:prstGeom prst="rect">
            <a:avLst/>
          </a:prstGeom>
        </p:spPr>
      </p:pic>
      <p:pic>
        <p:nvPicPr>
          <p:cNvPr id="9" name="Picture 2" descr="G:\эмблема школы.png"/>
          <p:cNvPicPr>
            <a:picLocks noChangeAspect="1" noChangeArrowheads="1"/>
          </p:cNvPicPr>
          <p:nvPr/>
        </p:nvPicPr>
        <p:blipFill>
          <a:blip r:embed="rId6" cstate="print"/>
          <a:srcRect/>
          <a:stretch>
            <a:fillRect/>
          </a:stretch>
        </p:blipFill>
        <p:spPr bwMode="auto">
          <a:xfrm>
            <a:off x="151684" y="93947"/>
            <a:ext cx="1436486" cy="1408158"/>
          </a:xfrm>
          <a:prstGeom prst="rect">
            <a:avLst/>
          </a:prstGeom>
          <a:noFill/>
        </p:spPr>
      </p:pic>
      <p:pic>
        <p:nvPicPr>
          <p:cNvPr id="3" name="Рисунок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5305" y="3775844"/>
            <a:ext cx="4454875" cy="3013696"/>
          </a:xfrm>
          <a:prstGeom prst="rect">
            <a:avLst/>
          </a:prstGeom>
        </p:spPr>
      </p:pic>
      <p:sp>
        <p:nvSpPr>
          <p:cNvPr id="4" name="Подзаголовок 2"/>
          <p:cNvSpPr txBox="1">
            <a:spLocks/>
          </p:cNvSpPr>
          <p:nvPr/>
        </p:nvSpPr>
        <p:spPr bwMode="auto">
          <a:xfrm>
            <a:off x="1312520" y="655317"/>
            <a:ext cx="8367661"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algn="l">
              <a:lnSpc>
                <a:spcPct val="115000"/>
              </a:lnSpc>
              <a:spcAft>
                <a:spcPts val="1000"/>
              </a:spcAft>
            </a:pPr>
            <a:r>
              <a:rPr lang="ru-RU" altLang="ru-RU" sz="2800" b="1" kern="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Мастер-классы</a:t>
            </a:r>
          </a:p>
          <a:p>
            <a:pPr algn="l">
              <a:lnSpc>
                <a:spcPct val="115000"/>
              </a:lnSpc>
              <a:spcAft>
                <a:spcPts val="1000"/>
              </a:spcAft>
            </a:pPr>
            <a:endParaRPr lang="ru-RU" altLang="ru-RU" sz="2800" b="1" kern="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endParaRPr lang="ru-RU" altLang="ru-RU" sz="2800" b="1" kern="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l">
              <a:lnSpc>
                <a:spcPct val="115000"/>
              </a:lnSpc>
              <a:spcAft>
                <a:spcPts val="1000"/>
              </a:spcAft>
            </a:pPr>
            <a:endParaRPr lang="ru-RU" altLang="ru-RU" sz="2800" b="1" kern="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l">
              <a:spcBef>
                <a:spcPct val="0"/>
              </a:spcBef>
            </a:pPr>
            <a:r>
              <a:rPr lang="ru-RU" altLang="ru-RU" sz="2800" b="1" kern="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a:t>
            </a:r>
            <a:endParaRPr lang="ru-RU" altLang="ru-RU" sz="2800" b="1" kern="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gn="l">
              <a:spcBef>
                <a:spcPct val="0"/>
              </a:spcBef>
            </a:pPr>
            <a:r>
              <a:rPr lang="ru-RU" altLang="ru-RU" sz="2800" b="1" kern="0" dirty="0" err="1"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Взаимопосещение</a:t>
            </a:r>
            <a:r>
              <a:rPr lang="ru-RU" altLang="ru-RU" sz="2800" b="1" kern="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a:t>
            </a:r>
          </a:p>
          <a:p>
            <a:pPr algn="l">
              <a:spcBef>
                <a:spcPct val="0"/>
              </a:spcBef>
            </a:pPr>
            <a:r>
              <a:rPr lang="ru-RU" altLang="ru-RU" sz="2800" b="1" kern="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уроков БСП</a:t>
            </a:r>
          </a:p>
          <a:p>
            <a:pPr>
              <a:lnSpc>
                <a:spcPct val="115000"/>
              </a:lnSpc>
              <a:spcAft>
                <a:spcPts val="1000"/>
              </a:spcAft>
            </a:pPr>
            <a:endParaRPr lang="ru-RU" altLang="ru-RU" sz="3600" b="1" kern="0"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2939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1715754" y="654113"/>
            <a:ext cx="6480720" cy="762000"/>
          </a:xfrm>
          <a:noFill/>
          <a:ln/>
        </p:spPr>
        <p:txBody>
          <a:bodyPr>
            <a:normAutofit fontScale="90000"/>
          </a:bodyPr>
          <a:lstStyle/>
          <a:p>
            <a:r>
              <a:rPr lang="ru-RU" sz="4000" b="1" u="sng"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Промежуточный контроль </a:t>
            </a:r>
            <a:br>
              <a:rPr lang="ru-RU" sz="4000" b="1" u="sng"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br>
            <a:r>
              <a:rPr lang="ru-RU" sz="4000" b="1" u="sng"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(ежемесячно)</a:t>
            </a:r>
            <a:r>
              <a:rPr lang="ru-RU" sz="4000" b="1"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rPr>
              <a:t/>
            </a:r>
            <a:br>
              <a:rPr lang="ru-RU" sz="4000" b="1"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rPr>
            </a:br>
            <a:endParaRPr lang="en-US" altLang="ru-RU" sz="4000" b="1" dirty="0">
              <a:solidFill>
                <a:srgbClr val="000000"/>
              </a:solidFill>
              <a:effectLst>
                <a:outerShdw blurRad="38100" dist="38100" dir="2700000" algn="tl">
                  <a:srgbClr val="C0C0C0"/>
                </a:outerShdw>
              </a:effectLst>
            </a:endParaRPr>
          </a:p>
        </p:txBody>
      </p:sp>
      <p:sp>
        <p:nvSpPr>
          <p:cNvPr id="418819" name="Freeform 3"/>
          <p:cNvSpPr>
            <a:spLocks/>
          </p:cNvSpPr>
          <p:nvPr/>
        </p:nvSpPr>
        <p:spPr bwMode="gray">
          <a:xfrm>
            <a:off x="1289132" y="2661692"/>
            <a:ext cx="2019300" cy="96202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6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ru-RU"/>
          </a:p>
        </p:txBody>
      </p:sp>
      <p:sp>
        <p:nvSpPr>
          <p:cNvPr id="418820" name="Freeform 4"/>
          <p:cNvSpPr>
            <a:spLocks/>
          </p:cNvSpPr>
          <p:nvPr/>
        </p:nvSpPr>
        <p:spPr bwMode="gray">
          <a:xfrm rot="10800000">
            <a:off x="6651924" y="1328635"/>
            <a:ext cx="1924050" cy="96202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ru-RU"/>
          </a:p>
        </p:txBody>
      </p:sp>
      <p:sp>
        <p:nvSpPr>
          <p:cNvPr id="418821" name="Rectangle 5"/>
          <p:cNvSpPr>
            <a:spLocks noChangeArrowheads="1"/>
          </p:cNvSpPr>
          <p:nvPr/>
        </p:nvSpPr>
        <p:spPr bwMode="gray">
          <a:xfrm>
            <a:off x="1451162" y="1520920"/>
            <a:ext cx="7009904" cy="1933575"/>
          </a:xfrm>
          <a:prstGeom prst="rect">
            <a:avLst/>
          </a:prstGeom>
          <a:solidFill>
            <a:srgbClr val="E08500"/>
          </a:solidFill>
          <a:ln>
            <a:noFill/>
          </a:ln>
          <a:effectLst>
            <a:outerShdw sy="50000" kx="-2453608" rotWithShape="0">
              <a:srgbClr val="B2B2B2">
                <a:alpha val="50000"/>
              </a:srgbClr>
            </a:outerShdw>
          </a:effectLst>
          <a:extLst>
            <a:ext uri="{91240B29-F687-4F45-9708-019B960494DF}">
              <a14:hiddenLine xmlns:a14="http://schemas.microsoft.com/office/drawing/2010/main" w="9525">
                <a:solidFill>
                  <a:srgbClr val="CC6600"/>
                </a:solidFill>
                <a:miter lim="800000"/>
                <a:headEnd/>
                <a:tailEnd/>
              </a14:hiddenLine>
            </a:ext>
          </a:extLst>
        </p:spPr>
        <p:txBody>
          <a:bodyPr anchor="ctr"/>
          <a:lstStyle/>
          <a:p>
            <a:r>
              <a:rPr lang="ru-RU" sz="2800" b="1" i="1"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1.1. КОЛИЧЕСТВЕННЫЙ</a:t>
            </a:r>
            <a:endParaRPr lang="ru-RU" sz="2800" b="1"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pPr>
            <a:r>
              <a:rPr lang="ru-RU" sz="28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а) наличие  опорных конспектов</a:t>
            </a:r>
            <a:endParaRPr lang="ru-RU" sz="28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pPr>
            <a:r>
              <a:rPr lang="ru-RU" sz="28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б) количество реализованных на практике</a:t>
            </a:r>
            <a:endParaRPr lang="ru-RU" sz="28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8822" name="Freeform 6"/>
          <p:cNvSpPr>
            <a:spLocks/>
          </p:cNvSpPr>
          <p:nvPr/>
        </p:nvSpPr>
        <p:spPr bwMode="gray">
          <a:xfrm>
            <a:off x="1075994" y="5418180"/>
            <a:ext cx="2019300" cy="96202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91BF63"/>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ru-RU"/>
          </a:p>
        </p:txBody>
      </p:sp>
      <p:sp>
        <p:nvSpPr>
          <p:cNvPr id="418823" name="Freeform 7"/>
          <p:cNvSpPr>
            <a:spLocks/>
          </p:cNvSpPr>
          <p:nvPr/>
        </p:nvSpPr>
        <p:spPr bwMode="gray">
          <a:xfrm rot="10800000">
            <a:off x="6581704" y="3964307"/>
            <a:ext cx="1924050" cy="96202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91BF63"/>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ru-RU"/>
          </a:p>
        </p:txBody>
      </p:sp>
      <p:sp>
        <p:nvSpPr>
          <p:cNvPr id="418824" name="Rectangle 8"/>
          <p:cNvSpPr>
            <a:spLocks noChangeArrowheads="1"/>
          </p:cNvSpPr>
          <p:nvPr/>
        </p:nvSpPr>
        <p:spPr bwMode="gray">
          <a:xfrm>
            <a:off x="1341481" y="4175713"/>
            <a:ext cx="7009904" cy="1933575"/>
          </a:xfrm>
          <a:prstGeom prst="rect">
            <a:avLst/>
          </a:prstGeom>
          <a:solidFill>
            <a:srgbClr val="86B600"/>
          </a:solidFill>
          <a:ln>
            <a:noFill/>
          </a:ln>
          <a:effectLst>
            <a:outerShdw sy="50000" kx="-2453608" rotWithShape="0">
              <a:srgbClr val="B2B2B2">
                <a:alpha val="50000"/>
              </a:srgbClr>
            </a:outerShdw>
          </a:effectLst>
          <a:extLst>
            <a:ext uri="{91240B29-F687-4F45-9708-019B960494DF}">
              <a14:hiddenLine xmlns:a14="http://schemas.microsoft.com/office/drawing/2010/main" w="9525">
                <a:solidFill>
                  <a:srgbClr val="669900"/>
                </a:solidFill>
                <a:miter lim="800000"/>
                <a:headEnd/>
                <a:tailEnd/>
              </a14:hiddenLine>
            </a:ext>
          </a:extLst>
        </p:spPr>
        <p:txBody>
          <a:bodyPr anchor="ctr"/>
          <a:lstStyle/>
          <a:p>
            <a:pPr marL="449580">
              <a:lnSpc>
                <a:spcPct val="115000"/>
              </a:lnSpc>
            </a:pPr>
            <a:r>
              <a:rPr lang="ru-RU" sz="2400" b="1" i="1"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1.2. КАЧЕСТВЕННЫЙ</a:t>
            </a:r>
            <a:endParaRPr lang="ru-RU" b="1"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pPr>
            <a:r>
              <a:rPr lang="ru-RU" sz="2400" dirty="0">
                <a:solidFill>
                  <a:srgbClr val="DADADA">
                    <a:lumMod val="10000"/>
                  </a:srgbClr>
                </a:solidFill>
                <a:latin typeface="Times New Roman" panose="02020603050405020304" pitchFamily="18" charset="0"/>
                <a:ea typeface="Calibri" panose="020F0502020204030204" pitchFamily="34" charset="0"/>
                <a:cs typeface="Times New Roman" panose="02020603050405020304" pitchFamily="18" charset="0"/>
              </a:rPr>
              <a:t>а) оценка мероприятия (по положению)</a:t>
            </a:r>
            <a:endParaRPr lang="ru-RU" sz="2400" dirty="0">
              <a:solidFill>
                <a:srgbClr val="DADADA">
                  <a:lumMod val="10000"/>
                </a:srgbClr>
              </a:solidFill>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pPr>
            <a:r>
              <a:rPr lang="ru-RU" sz="2400" dirty="0">
                <a:solidFill>
                  <a:srgbClr val="DADADA">
                    <a:lumMod val="10000"/>
                  </a:srgbClr>
                </a:solidFill>
                <a:latin typeface="Times New Roman" panose="02020603050405020304" pitchFamily="18" charset="0"/>
                <a:ea typeface="Calibri" panose="020F0502020204030204" pitchFamily="34" charset="0"/>
                <a:cs typeface="Times New Roman" panose="02020603050405020304" pitchFamily="18" charset="0"/>
              </a:rPr>
              <a:t>б) данные рефлексии учащихся</a:t>
            </a:r>
            <a:endParaRPr lang="ru-RU" sz="2400" dirty="0">
              <a:solidFill>
                <a:srgbClr val="DADADA">
                  <a:lumMod val="10000"/>
                </a:srgbClr>
              </a:solidFill>
              <a:latin typeface="Calibri" panose="020F0502020204030204" pitchFamily="34" charset="0"/>
              <a:ea typeface="Calibri" panose="020F0502020204030204" pitchFamily="34" charset="0"/>
              <a:cs typeface="Times New Roman" panose="02020603050405020304" pitchFamily="18" charset="0"/>
            </a:endParaRPr>
          </a:p>
          <a:p>
            <a:pPr marL="449580">
              <a:lnSpc>
                <a:spcPct val="115000"/>
              </a:lnSpc>
            </a:pPr>
            <a:r>
              <a:rPr lang="ru-RU" sz="2400" dirty="0">
                <a:solidFill>
                  <a:srgbClr val="DADADA">
                    <a:lumMod val="10000"/>
                  </a:srgbClr>
                </a:solidFill>
                <a:latin typeface="Times New Roman" panose="02020603050405020304" pitchFamily="18" charset="0"/>
                <a:ea typeface="Calibri" panose="020F0502020204030204" pitchFamily="34" charset="0"/>
                <a:cs typeface="Times New Roman" panose="02020603050405020304" pitchFamily="18" charset="0"/>
              </a:rPr>
              <a:t>в) анкетирование учащихся на сайт</a:t>
            </a:r>
            <a:endParaRPr lang="ru-RU" sz="24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1311696" y="2005353"/>
            <a:ext cx="4572000" cy="340093"/>
          </a:xfrm>
          <a:prstGeom prst="rect">
            <a:avLst/>
          </a:prstGeom>
        </p:spPr>
        <p:txBody>
          <a:bodyPr>
            <a:spAutoFit/>
          </a:bodyPr>
          <a:lstStyle/>
          <a:p>
            <a:pPr marL="449580">
              <a:lnSpc>
                <a:spcPct val="115000"/>
              </a:lnSpc>
            </a:pPr>
            <a:r>
              <a:rPr lang="ru-RU" sz="1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descr="G:\эмблема школы.png"/>
          <p:cNvPicPr>
            <a:picLocks noChangeAspect="1" noChangeArrowheads="1"/>
          </p:cNvPicPr>
          <p:nvPr/>
        </p:nvPicPr>
        <p:blipFill>
          <a:blip r:embed="rId3" cstate="print"/>
          <a:srcRect/>
          <a:stretch>
            <a:fillRect/>
          </a:stretch>
        </p:blipFill>
        <p:spPr bwMode="auto">
          <a:xfrm>
            <a:off x="151684" y="93947"/>
            <a:ext cx="1436486" cy="1408158"/>
          </a:xfrm>
          <a:prstGeom prst="rect">
            <a:avLst/>
          </a:prstGeom>
          <a:noFill/>
        </p:spPr>
      </p:pic>
    </p:spTree>
    <p:extLst>
      <p:ext uri="{BB962C8B-B14F-4D97-AF65-F5344CB8AC3E}">
        <p14:creationId xmlns:p14="http://schemas.microsoft.com/office/powerpoint/2010/main" val="3085707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2"/>
          <p:cNvSpPr>
            <a:spLocks noGrp="1" noChangeArrowheads="1"/>
          </p:cNvSpPr>
          <p:nvPr>
            <p:ph type="title"/>
          </p:nvPr>
        </p:nvSpPr>
        <p:spPr>
          <a:xfrm>
            <a:off x="745178" y="255813"/>
            <a:ext cx="7200800" cy="762000"/>
          </a:xfrm>
          <a:noFill/>
          <a:ln/>
        </p:spPr>
        <p:txBody>
          <a:bodyPr>
            <a:normAutofit fontScale="90000"/>
          </a:bodyPr>
          <a:lstStyle/>
          <a:p>
            <a:r>
              <a:rPr lang="ru-RU" sz="4000" b="1" u="sng" dirty="0">
                <a:solidFill>
                  <a:schemeClr val="accent4">
                    <a:lumMod val="10000"/>
                  </a:schemeClr>
                </a:solidFill>
                <a:latin typeface="Times New Roman" panose="02020603050405020304" pitchFamily="18" charset="0"/>
                <a:cs typeface="Times New Roman" panose="02020603050405020304" pitchFamily="18" charset="0"/>
              </a:rPr>
              <a:t>Итоговый контроль </a:t>
            </a:r>
            <a:r>
              <a:rPr lang="ru-RU" sz="3200" b="1"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rPr>
              <a:t/>
            </a:r>
            <a:br>
              <a:rPr lang="ru-RU" sz="3200" b="1"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rPr>
            </a:br>
            <a:endParaRPr lang="en-US" altLang="ru-RU" sz="4000" b="1" dirty="0">
              <a:solidFill>
                <a:schemeClr val="accent4">
                  <a:lumMod val="10000"/>
                </a:schemeClr>
              </a:solidFill>
              <a:effectLst>
                <a:outerShdw blurRad="38100" dist="38100" dir="2700000" algn="tl">
                  <a:srgbClr val="C0C0C0"/>
                </a:outerShdw>
              </a:effectLst>
            </a:endParaRPr>
          </a:p>
        </p:txBody>
      </p:sp>
      <p:sp>
        <p:nvSpPr>
          <p:cNvPr id="418819" name="Freeform 3"/>
          <p:cNvSpPr>
            <a:spLocks/>
          </p:cNvSpPr>
          <p:nvPr/>
        </p:nvSpPr>
        <p:spPr bwMode="gray">
          <a:xfrm>
            <a:off x="1495810" y="2755724"/>
            <a:ext cx="2019300" cy="96202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66"/>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ru-RU"/>
          </a:p>
        </p:txBody>
      </p:sp>
      <p:sp>
        <p:nvSpPr>
          <p:cNvPr id="418820" name="Freeform 4"/>
          <p:cNvSpPr>
            <a:spLocks/>
          </p:cNvSpPr>
          <p:nvPr/>
        </p:nvSpPr>
        <p:spPr bwMode="gray">
          <a:xfrm rot="10800000">
            <a:off x="6468005" y="815870"/>
            <a:ext cx="1924050" cy="96202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FF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ru-RU"/>
          </a:p>
        </p:txBody>
      </p:sp>
      <p:sp>
        <p:nvSpPr>
          <p:cNvPr id="418821" name="Rectangle 5"/>
          <p:cNvSpPr>
            <a:spLocks noChangeArrowheads="1"/>
          </p:cNvSpPr>
          <p:nvPr/>
        </p:nvSpPr>
        <p:spPr bwMode="gray">
          <a:xfrm>
            <a:off x="1638300" y="960358"/>
            <a:ext cx="6637392" cy="2616767"/>
          </a:xfrm>
          <a:prstGeom prst="rect">
            <a:avLst/>
          </a:prstGeom>
          <a:solidFill>
            <a:srgbClr val="E08500"/>
          </a:solidFill>
          <a:ln>
            <a:noFill/>
          </a:ln>
          <a:effectLst>
            <a:outerShdw sy="50000" kx="-2453608" rotWithShape="0">
              <a:srgbClr val="B2B2B2">
                <a:alpha val="50000"/>
              </a:srgbClr>
            </a:outerShdw>
          </a:effectLst>
          <a:extLst>
            <a:ext uri="{91240B29-F687-4F45-9708-019B960494DF}">
              <a14:hiddenLine xmlns:a14="http://schemas.microsoft.com/office/drawing/2010/main" w="9525">
                <a:solidFill>
                  <a:srgbClr val="CC6600"/>
                </a:solidFill>
                <a:miter lim="800000"/>
                <a:headEnd/>
                <a:tailEnd/>
              </a14:hiddenLine>
            </a:ext>
          </a:extLst>
        </p:spPr>
        <p:txBody>
          <a:bodyPr anchor="ctr"/>
          <a:lstStyle/>
          <a:p>
            <a:pPr>
              <a:lnSpc>
                <a:spcPct val="115000"/>
              </a:lnSpc>
            </a:pPr>
            <a:r>
              <a:rPr lang="ru-RU" sz="2400" b="1" i="1"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1</a:t>
            </a:r>
            <a:r>
              <a:rPr lang="ru-RU" sz="2400" b="1"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ru-RU" sz="2400" b="1" i="1"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 КОЛИЧЕСТВЕННЫЙ</a:t>
            </a:r>
            <a:endParaRPr lang="ru-RU" sz="2400" b="1"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2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а) количество </a:t>
            </a:r>
            <a:r>
              <a:rPr lang="ru-RU" sz="2400" dirty="0" err="1">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межпредметных</a:t>
            </a:r>
            <a:r>
              <a:rPr lang="ru-RU" sz="2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 БСП</a:t>
            </a:r>
            <a:endParaRPr lang="ru-RU" sz="24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2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б) количество разновозрастных БСП (в разных классах)</a:t>
            </a:r>
            <a:endParaRPr lang="ru-RU" sz="24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2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в) количество реализовавшихся на практике</a:t>
            </a:r>
            <a:endParaRPr lang="ru-RU" sz="24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2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г) количество открытых БСП</a:t>
            </a:r>
            <a:endParaRPr lang="ru-RU" sz="24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18822" name="Freeform 6"/>
          <p:cNvSpPr>
            <a:spLocks/>
          </p:cNvSpPr>
          <p:nvPr/>
        </p:nvSpPr>
        <p:spPr bwMode="gray">
          <a:xfrm>
            <a:off x="1495810" y="5692830"/>
            <a:ext cx="2019300" cy="96202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91BF63"/>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ru-RU"/>
          </a:p>
        </p:txBody>
      </p:sp>
      <p:sp>
        <p:nvSpPr>
          <p:cNvPr id="418823" name="Freeform 7"/>
          <p:cNvSpPr>
            <a:spLocks/>
          </p:cNvSpPr>
          <p:nvPr/>
        </p:nvSpPr>
        <p:spPr bwMode="gray">
          <a:xfrm rot="10800000">
            <a:off x="6502124" y="3851545"/>
            <a:ext cx="1924050" cy="962025"/>
          </a:xfrm>
          <a:custGeom>
            <a:avLst/>
            <a:gdLst>
              <a:gd name="T0" fmla="*/ 88 w 2320"/>
              <a:gd name="T1" fmla="*/ 696 h 792"/>
              <a:gd name="T2" fmla="*/ 88 w 2320"/>
              <a:gd name="T3" fmla="*/ 0 h 792"/>
              <a:gd name="T4" fmla="*/ 0 w 2320"/>
              <a:gd name="T5" fmla="*/ 0 h 792"/>
              <a:gd name="T6" fmla="*/ 0 w 2320"/>
              <a:gd name="T7" fmla="*/ 792 h 792"/>
              <a:gd name="T8" fmla="*/ 2320 w 2320"/>
              <a:gd name="T9" fmla="*/ 792 h 792"/>
              <a:gd name="T10" fmla="*/ 2320 w 2320"/>
              <a:gd name="T11" fmla="*/ 696 h 792"/>
              <a:gd name="T12" fmla="*/ 88 w 2320"/>
              <a:gd name="T13" fmla="*/ 696 h 792"/>
            </a:gdLst>
            <a:ahLst/>
            <a:cxnLst>
              <a:cxn ang="0">
                <a:pos x="T0" y="T1"/>
              </a:cxn>
              <a:cxn ang="0">
                <a:pos x="T2" y="T3"/>
              </a:cxn>
              <a:cxn ang="0">
                <a:pos x="T4" y="T5"/>
              </a:cxn>
              <a:cxn ang="0">
                <a:pos x="T6" y="T7"/>
              </a:cxn>
              <a:cxn ang="0">
                <a:pos x="T8" y="T9"/>
              </a:cxn>
              <a:cxn ang="0">
                <a:pos x="T10" y="T11"/>
              </a:cxn>
              <a:cxn ang="0">
                <a:pos x="T12" y="T13"/>
              </a:cxn>
            </a:cxnLst>
            <a:rect l="0" t="0" r="r" b="b"/>
            <a:pathLst>
              <a:path w="2320" h="792">
                <a:moveTo>
                  <a:pt x="88" y="696"/>
                </a:moveTo>
                <a:lnTo>
                  <a:pt x="88" y="0"/>
                </a:lnTo>
                <a:lnTo>
                  <a:pt x="0" y="0"/>
                </a:lnTo>
                <a:lnTo>
                  <a:pt x="0" y="792"/>
                </a:lnTo>
                <a:lnTo>
                  <a:pt x="2320" y="792"/>
                </a:lnTo>
                <a:lnTo>
                  <a:pt x="2320" y="696"/>
                </a:lnTo>
                <a:lnTo>
                  <a:pt x="88" y="696"/>
                </a:lnTo>
                <a:close/>
              </a:path>
            </a:pathLst>
          </a:custGeom>
          <a:solidFill>
            <a:srgbClr val="91BF63"/>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ru-RU"/>
          </a:p>
        </p:txBody>
      </p:sp>
      <p:sp>
        <p:nvSpPr>
          <p:cNvPr id="418824" name="Rectangle 8"/>
          <p:cNvSpPr>
            <a:spLocks noChangeArrowheads="1"/>
          </p:cNvSpPr>
          <p:nvPr/>
        </p:nvSpPr>
        <p:spPr bwMode="gray">
          <a:xfrm>
            <a:off x="1646292" y="3976230"/>
            <a:ext cx="6629400" cy="2420144"/>
          </a:xfrm>
          <a:prstGeom prst="rect">
            <a:avLst/>
          </a:prstGeom>
          <a:solidFill>
            <a:srgbClr val="86B600"/>
          </a:solidFill>
          <a:ln>
            <a:noFill/>
          </a:ln>
          <a:effectLst>
            <a:outerShdw sy="50000" kx="-2453608" rotWithShape="0">
              <a:srgbClr val="B2B2B2">
                <a:alpha val="50000"/>
              </a:srgbClr>
            </a:outerShdw>
          </a:effectLst>
          <a:extLst>
            <a:ext uri="{91240B29-F687-4F45-9708-019B960494DF}">
              <a14:hiddenLine xmlns:a14="http://schemas.microsoft.com/office/drawing/2010/main" w="9525">
                <a:solidFill>
                  <a:srgbClr val="669900"/>
                </a:solidFill>
                <a:miter lim="800000"/>
                <a:headEnd/>
                <a:tailEnd/>
              </a14:hiddenLine>
            </a:ext>
          </a:extLst>
        </p:spPr>
        <p:txBody>
          <a:bodyPr anchor="ctr"/>
          <a:lstStyle/>
          <a:p>
            <a:pPr>
              <a:lnSpc>
                <a:spcPct val="115000"/>
              </a:lnSpc>
            </a:pPr>
            <a:r>
              <a:rPr lang="ru-RU" sz="2400" b="1" i="1"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2. КАЧЕСТВЕННЫЙ </a:t>
            </a:r>
            <a:endParaRPr lang="ru-RU" sz="2400" b="1"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2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1. самоанализ мероприятия</a:t>
            </a:r>
            <a:endParaRPr lang="ru-RU" sz="24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2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2. независимая оценка экспертов</a:t>
            </a:r>
            <a:endParaRPr lang="ru-RU" sz="24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2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3. анкетирование учащихся</a:t>
            </a:r>
            <a:endParaRPr lang="ru-RU" sz="24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2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4. анкетирование родителей</a:t>
            </a:r>
            <a:endParaRPr lang="ru-RU" sz="24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ru-RU" sz="2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5. оценка педагогов</a:t>
            </a:r>
            <a:endParaRPr lang="ru-RU" sz="24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1311696" y="2005353"/>
            <a:ext cx="4572000" cy="340093"/>
          </a:xfrm>
          <a:prstGeom prst="rect">
            <a:avLst/>
          </a:prstGeom>
        </p:spPr>
        <p:txBody>
          <a:bodyPr>
            <a:spAutoFit/>
          </a:bodyPr>
          <a:lstStyle/>
          <a:p>
            <a:pPr marL="449580">
              <a:lnSpc>
                <a:spcPct val="115000"/>
              </a:lnSpc>
            </a:pPr>
            <a:r>
              <a:rPr lang="ru-RU" sz="1400" dirty="0">
                <a:solidFill>
                  <a:schemeClr val="accent4">
                    <a:lumMod val="10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lang="ru-RU" sz="1100" dirty="0">
              <a:solidFill>
                <a:schemeClr val="accent4">
                  <a:lumMod val="10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descr="G:\эмблема школы.png"/>
          <p:cNvPicPr>
            <a:picLocks noChangeAspect="1" noChangeArrowheads="1"/>
          </p:cNvPicPr>
          <p:nvPr/>
        </p:nvPicPr>
        <p:blipFill>
          <a:blip r:embed="rId3" cstate="print"/>
          <a:srcRect/>
          <a:stretch>
            <a:fillRect/>
          </a:stretch>
        </p:blipFill>
        <p:spPr bwMode="auto">
          <a:xfrm>
            <a:off x="151684" y="93947"/>
            <a:ext cx="1436486" cy="1408158"/>
          </a:xfrm>
          <a:prstGeom prst="rect">
            <a:avLst/>
          </a:prstGeom>
          <a:noFill/>
        </p:spPr>
      </p:pic>
    </p:spTree>
    <p:extLst>
      <p:ext uri="{BB962C8B-B14F-4D97-AF65-F5344CB8AC3E}">
        <p14:creationId xmlns:p14="http://schemas.microsoft.com/office/powerpoint/2010/main" val="17011112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02895" y="0"/>
            <a:ext cx="8915400" cy="1143000"/>
          </a:xfrm>
        </p:spPr>
        <p:txBody>
          <a:bodyPr>
            <a:noAutofit/>
          </a:bodyPr>
          <a:lstStyle/>
          <a:p>
            <a:pPr>
              <a:lnSpc>
                <a:spcPct val="115000"/>
              </a:lnSpc>
              <a:spcAft>
                <a:spcPts val="1000"/>
              </a:spcAft>
            </a:pPr>
            <a:r>
              <a:rPr lang="ru-RU" sz="3200" b="1" dirty="0">
                <a:latin typeface="Times New Roman" panose="02020603050405020304" pitchFamily="18" charset="0"/>
                <a:ea typeface="Calibri" panose="020F0502020204030204" pitchFamily="34" charset="0"/>
                <a:cs typeface="Times New Roman" panose="02020603050405020304" pitchFamily="18" charset="0"/>
              </a:rPr>
              <a:t>План </a:t>
            </a:r>
            <a:r>
              <a:rPr lang="ru-RU" sz="3200" b="1" dirty="0" smtClean="0">
                <a:latin typeface="Times New Roman" panose="02020603050405020304" pitchFamily="18" charset="0"/>
                <a:ea typeface="Calibri" panose="020F0502020204030204" pitchFamily="34" charset="0"/>
                <a:cs typeface="Times New Roman" panose="02020603050405020304" pitchFamily="18" charset="0"/>
              </a:rPr>
              <a:t>работы МБОУ «СОШ №6»</a:t>
            </a:r>
            <a:br>
              <a:rPr lang="ru-RU" sz="3200" b="1" dirty="0" smtClean="0">
                <a:latin typeface="Times New Roman" panose="02020603050405020304" pitchFamily="18" charset="0"/>
                <a:ea typeface="Calibri" panose="020F0502020204030204" pitchFamily="34" charset="0"/>
                <a:cs typeface="Times New Roman" panose="02020603050405020304" pitchFamily="18" charset="0"/>
              </a:rPr>
            </a:br>
            <a:r>
              <a:rPr lang="ru-RU"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200" b="1" dirty="0">
                <a:latin typeface="Times New Roman" panose="02020603050405020304" pitchFamily="18" charset="0"/>
                <a:ea typeface="Calibri" panose="020F0502020204030204" pitchFamily="34" charset="0"/>
                <a:cs typeface="Times New Roman" panose="02020603050405020304" pitchFamily="18" charset="0"/>
              </a:rPr>
              <a:t>по </a:t>
            </a:r>
            <a:r>
              <a:rPr lang="ru-RU" sz="3200" b="1" dirty="0" err="1" smtClean="0">
                <a:solidFill>
                  <a:prstClr val="black"/>
                </a:solidFill>
                <a:latin typeface="Times New Roman" panose="02020603050405020304" pitchFamily="18" charset="0"/>
                <a:cs typeface="Times New Roman" panose="02020603050405020304" pitchFamily="18" charset="0"/>
              </a:rPr>
              <a:t>блочно</a:t>
            </a:r>
            <a:r>
              <a:rPr lang="ru-RU" sz="3200" b="1" dirty="0" smtClean="0">
                <a:solidFill>
                  <a:prstClr val="black"/>
                </a:solidFill>
                <a:latin typeface="Times New Roman" panose="02020603050405020304" pitchFamily="18" charset="0"/>
                <a:cs typeface="Times New Roman" panose="02020603050405020304" pitchFamily="18" charset="0"/>
              </a:rPr>
              <a:t>-событийным погружениям</a:t>
            </a:r>
            <a:endParaRPr lang="ru-RU" sz="3200" b="1"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1119960908"/>
              </p:ext>
            </p:extLst>
          </p:nvPr>
        </p:nvGraphicFramePr>
        <p:xfrm>
          <a:off x="545430" y="1143000"/>
          <a:ext cx="9208170" cy="5521943"/>
        </p:xfrm>
        <a:graphic>
          <a:graphicData uri="http://schemas.openxmlformats.org/drawingml/2006/table">
            <a:tbl>
              <a:tblPr firstRow="1" firstCol="1" bandRow="1">
                <a:tableStyleId>{08FB837D-C827-4EFA-A057-4D05807E0F7C}</a:tableStyleId>
              </a:tblPr>
              <a:tblGrid>
                <a:gridCol w="513756">
                  <a:extLst>
                    <a:ext uri="{9D8B030D-6E8A-4147-A177-3AD203B41FA5}">
                      <a16:colId xmlns:a16="http://schemas.microsoft.com/office/drawing/2014/main" xmlns="" val="20000"/>
                    </a:ext>
                  </a:extLst>
                </a:gridCol>
                <a:gridCol w="4227427">
                  <a:extLst>
                    <a:ext uri="{9D8B030D-6E8A-4147-A177-3AD203B41FA5}">
                      <a16:colId xmlns:a16="http://schemas.microsoft.com/office/drawing/2014/main" xmlns="" val="20001"/>
                    </a:ext>
                  </a:extLst>
                </a:gridCol>
                <a:gridCol w="2164704">
                  <a:extLst>
                    <a:ext uri="{9D8B030D-6E8A-4147-A177-3AD203B41FA5}">
                      <a16:colId xmlns:a16="http://schemas.microsoft.com/office/drawing/2014/main" xmlns="" val="20002"/>
                    </a:ext>
                  </a:extLst>
                </a:gridCol>
                <a:gridCol w="2302283">
                  <a:extLst>
                    <a:ext uri="{9D8B030D-6E8A-4147-A177-3AD203B41FA5}">
                      <a16:colId xmlns:a16="http://schemas.microsoft.com/office/drawing/2014/main" xmlns="" val="20003"/>
                    </a:ext>
                  </a:extLst>
                </a:gridCol>
              </a:tblGrid>
              <a:tr h="397042">
                <a:tc>
                  <a:txBody>
                    <a:bodyPr/>
                    <a:lstStyle/>
                    <a:p>
                      <a:pPr algn="ctr">
                        <a:lnSpc>
                          <a:spcPct val="115000"/>
                        </a:lnSpc>
                        <a:spcAft>
                          <a:spcPts val="0"/>
                        </a:spcAft>
                      </a:pPr>
                      <a:r>
                        <a:rPr lang="ru-RU" sz="2000" dirty="0">
                          <a:solidFill>
                            <a:schemeClr val="accent4">
                              <a:lumMod val="10000"/>
                            </a:schemeClr>
                          </a:solidFill>
                          <a:effectLst/>
                        </a:rPr>
                        <a:t>№</a:t>
                      </a:r>
                      <a:endParaRPr lang="ru-RU" sz="20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solidFill>
                            <a:schemeClr val="accent4">
                              <a:lumMod val="10000"/>
                            </a:schemeClr>
                          </a:solidFill>
                          <a:effectLst/>
                        </a:rPr>
                        <a:t>мероприятия</a:t>
                      </a:r>
                      <a:endParaRPr lang="ru-RU" sz="20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solidFill>
                            <a:schemeClr val="accent4">
                              <a:lumMod val="10000"/>
                            </a:schemeClr>
                          </a:solidFill>
                          <a:effectLst/>
                        </a:rPr>
                        <a:t>срок</a:t>
                      </a:r>
                      <a:endParaRPr lang="ru-RU" sz="20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solidFill>
                            <a:schemeClr val="accent4">
                              <a:lumMod val="10000"/>
                            </a:schemeClr>
                          </a:solidFill>
                          <a:effectLst/>
                        </a:rPr>
                        <a:t>ответственный</a:t>
                      </a:r>
                      <a:endParaRPr lang="ru-RU" sz="20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248562">
                <a:tc gridSpan="4">
                  <a:txBody>
                    <a:bodyPr/>
                    <a:lstStyle/>
                    <a:p>
                      <a:pPr algn="ctr">
                        <a:lnSpc>
                          <a:spcPct val="115000"/>
                        </a:lnSpc>
                        <a:spcAft>
                          <a:spcPts val="0"/>
                        </a:spcAft>
                      </a:pPr>
                      <a:r>
                        <a:rPr lang="ru-RU" sz="2000" dirty="0">
                          <a:effectLst/>
                        </a:rPr>
                        <a:t>МАЙ</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1"/>
                  </a:ext>
                </a:extLst>
              </a:tr>
              <a:tr h="375907">
                <a:tc>
                  <a:txBody>
                    <a:bodyPr/>
                    <a:lstStyle/>
                    <a:p>
                      <a:pPr algn="ctr">
                        <a:lnSpc>
                          <a:spcPct val="115000"/>
                        </a:lnSpc>
                        <a:spcAft>
                          <a:spcPts val="0"/>
                        </a:spcAft>
                      </a:pPr>
                      <a:r>
                        <a:rPr lang="ru-RU" sz="2000">
                          <a:effectLst/>
                        </a:rPr>
                        <a:t>1.</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2000" dirty="0">
                          <a:effectLst/>
                        </a:rPr>
                        <a:t>Заседание экспертного совета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a:effectLst/>
                        </a:rPr>
                        <a:t>7.05.2019</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a:effectLst/>
                        </a:rPr>
                        <a:t>Киселева М.Н.</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673768">
                <a:tc>
                  <a:txBody>
                    <a:bodyPr/>
                    <a:lstStyle/>
                    <a:p>
                      <a:pPr algn="ctr">
                        <a:lnSpc>
                          <a:spcPct val="115000"/>
                        </a:lnSpc>
                        <a:spcAft>
                          <a:spcPts val="0"/>
                        </a:spcAft>
                      </a:pPr>
                      <a:r>
                        <a:rPr lang="ru-RU" sz="2000" dirty="0">
                          <a:effectLst/>
                        </a:rPr>
                        <a:t>2.</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2000" dirty="0">
                          <a:effectLst/>
                        </a:rPr>
                        <a:t>Проведение уроков </a:t>
                      </a:r>
                      <a:r>
                        <a:rPr lang="ru-RU" sz="2000" dirty="0" err="1">
                          <a:effectLst/>
                        </a:rPr>
                        <a:t>блочно</a:t>
                      </a:r>
                      <a:r>
                        <a:rPr lang="ru-RU" sz="2000" dirty="0">
                          <a:effectLst/>
                        </a:rPr>
                        <a:t>-событийных погружений</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a:effectLst/>
                        </a:rPr>
                        <a:t>в течении месяца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a:effectLst/>
                        </a:rPr>
                        <a:t>Пимурзина С.О.</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1040772">
                <a:tc>
                  <a:txBody>
                    <a:bodyPr/>
                    <a:lstStyle/>
                    <a:p>
                      <a:pPr algn="ctr">
                        <a:lnSpc>
                          <a:spcPct val="115000"/>
                        </a:lnSpc>
                        <a:spcAft>
                          <a:spcPts val="0"/>
                        </a:spcAft>
                      </a:pPr>
                      <a:r>
                        <a:rPr lang="ru-RU" sz="2000">
                          <a:effectLst/>
                        </a:rPr>
                        <a:t>3.</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2000" dirty="0">
                          <a:effectLst/>
                        </a:rPr>
                        <a:t>Круглый стол «Школа прогрессивного мышления-реализация и перспективы»</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effectLst/>
                        </a:rPr>
                        <a:t>в течении месяца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effectLst/>
                        </a:rPr>
                        <a:t>Киселева М.Н.</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1058421">
                <a:tc>
                  <a:txBody>
                    <a:bodyPr/>
                    <a:lstStyle/>
                    <a:p>
                      <a:pPr algn="ctr">
                        <a:lnSpc>
                          <a:spcPct val="115000"/>
                        </a:lnSpc>
                        <a:spcAft>
                          <a:spcPts val="0"/>
                        </a:spcAft>
                      </a:pPr>
                      <a:r>
                        <a:rPr lang="ru-RU" sz="2000">
                          <a:effectLst/>
                        </a:rPr>
                        <a:t>4.</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2000">
                          <a:effectLst/>
                        </a:rPr>
                        <a:t>- опрос педагогов</a:t>
                      </a:r>
                    </a:p>
                    <a:p>
                      <a:pPr>
                        <a:lnSpc>
                          <a:spcPct val="115000"/>
                        </a:lnSpc>
                        <a:spcAft>
                          <a:spcPts val="0"/>
                        </a:spcAft>
                      </a:pPr>
                      <a:r>
                        <a:rPr lang="ru-RU" sz="2000">
                          <a:effectLst/>
                        </a:rPr>
                        <a:t>- опрос учащихся</a:t>
                      </a:r>
                    </a:p>
                    <a:p>
                      <a:pPr>
                        <a:lnSpc>
                          <a:spcPct val="115000"/>
                        </a:lnSpc>
                        <a:spcAft>
                          <a:spcPts val="0"/>
                        </a:spcAft>
                      </a:pPr>
                      <a:r>
                        <a:rPr lang="ru-RU" sz="2000">
                          <a:effectLst/>
                        </a:rPr>
                        <a:t>- опрос родителей</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a:effectLst/>
                        </a:rPr>
                        <a:t>14.05. 2019</a:t>
                      </a:r>
                    </a:p>
                    <a:p>
                      <a:pPr algn="ctr">
                        <a:lnSpc>
                          <a:spcPct val="115000"/>
                        </a:lnSpc>
                        <a:spcAft>
                          <a:spcPts val="0"/>
                        </a:spcAft>
                      </a:pPr>
                      <a:r>
                        <a:rPr lang="ru-RU" sz="2000">
                          <a:effectLst/>
                        </a:rPr>
                        <a:t>17.05. 2019</a:t>
                      </a:r>
                    </a:p>
                    <a:p>
                      <a:pPr algn="ctr">
                        <a:lnSpc>
                          <a:spcPct val="115000"/>
                        </a:lnSpc>
                        <a:spcAft>
                          <a:spcPts val="0"/>
                        </a:spcAft>
                      </a:pPr>
                      <a:r>
                        <a:rPr lang="ru-RU" sz="2000">
                          <a:effectLst/>
                        </a:rPr>
                        <a:t>10.05.-25.05. </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effectLst/>
                        </a:rPr>
                        <a:t>Смирнова М.М.</a:t>
                      </a:r>
                    </a:p>
                    <a:p>
                      <a:pPr>
                        <a:lnSpc>
                          <a:spcPct val="115000"/>
                        </a:lnSpc>
                        <a:spcAft>
                          <a:spcPts val="0"/>
                        </a:spcAft>
                      </a:pPr>
                      <a:r>
                        <a:rPr lang="ru-RU" sz="2000" dirty="0">
                          <a:effectLst/>
                        </a:rPr>
                        <a:t> </a:t>
                      </a:r>
                    </a:p>
                    <a:p>
                      <a:pPr algn="ctr">
                        <a:lnSpc>
                          <a:spcPct val="115000"/>
                        </a:lnSpc>
                        <a:spcAft>
                          <a:spcPts val="0"/>
                        </a:spcAft>
                      </a:pPr>
                      <a:r>
                        <a:rPr lang="ru-RU" sz="2000" dirty="0">
                          <a:effectLst/>
                        </a:rPr>
                        <a:t>Кл. руководители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1074821">
                <a:tc>
                  <a:txBody>
                    <a:bodyPr/>
                    <a:lstStyle/>
                    <a:p>
                      <a:pPr algn="ctr">
                        <a:lnSpc>
                          <a:spcPct val="115000"/>
                        </a:lnSpc>
                        <a:spcAft>
                          <a:spcPts val="0"/>
                        </a:spcAft>
                      </a:pPr>
                      <a:r>
                        <a:rPr lang="ru-RU" sz="2000">
                          <a:effectLst/>
                        </a:rPr>
                        <a:t>5.</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2000">
                          <a:effectLst/>
                        </a:rPr>
                        <a:t>Участие в Межрегиональном экспертном онлайн-форуме школы прогрессивного мышления</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a:effectLst/>
                        </a:rPr>
                        <a:t>21.05. 2019</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effectLst/>
                        </a:rPr>
                        <a:t>Киселева М.Н.</a:t>
                      </a:r>
                    </a:p>
                    <a:p>
                      <a:pPr algn="ctr">
                        <a:lnSpc>
                          <a:spcPct val="115000"/>
                        </a:lnSpc>
                        <a:spcAft>
                          <a:spcPts val="0"/>
                        </a:spcAft>
                      </a:pPr>
                      <a:r>
                        <a:rPr lang="ru-RU" sz="2000" dirty="0">
                          <a:effectLst/>
                        </a:rPr>
                        <a:t>Пимурзина С.О.</a:t>
                      </a:r>
                    </a:p>
                    <a:p>
                      <a:pPr algn="ctr">
                        <a:lnSpc>
                          <a:spcPct val="115000"/>
                        </a:lnSpc>
                        <a:spcAft>
                          <a:spcPts val="0"/>
                        </a:spcAft>
                      </a:pPr>
                      <a:r>
                        <a:rPr lang="ru-RU" sz="2000" dirty="0">
                          <a:effectLst/>
                        </a:rPr>
                        <a:t>Хайрулина Н.А.</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r h="512632">
                <a:tc>
                  <a:txBody>
                    <a:bodyPr/>
                    <a:lstStyle/>
                    <a:p>
                      <a:pPr algn="ctr">
                        <a:lnSpc>
                          <a:spcPct val="115000"/>
                        </a:lnSpc>
                        <a:spcAft>
                          <a:spcPts val="0"/>
                        </a:spcAft>
                      </a:pPr>
                      <a:r>
                        <a:rPr lang="ru-RU" sz="2000">
                          <a:effectLst/>
                        </a:rPr>
                        <a:t>6.</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2000">
                          <a:effectLst/>
                        </a:rPr>
                        <a:t>Выполнение заданий холдинга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a:effectLst/>
                        </a:rPr>
                        <a:t>в течении месяца</a:t>
                      </a:r>
                      <a:endParaRPr lang="ru-RU"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2000" dirty="0">
                          <a:effectLst/>
                        </a:rPr>
                        <a:t>Кудашева Е.В.</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7"/>
                  </a:ext>
                </a:extLst>
              </a:tr>
            </a:tbl>
          </a:graphicData>
        </a:graphic>
      </p:graphicFrame>
      <p:pic>
        <p:nvPicPr>
          <p:cNvPr id="7" name="Picture 2" descr="G:\эмблема школы.png"/>
          <p:cNvPicPr>
            <a:picLocks noChangeAspect="1" noChangeArrowheads="1"/>
          </p:cNvPicPr>
          <p:nvPr/>
        </p:nvPicPr>
        <p:blipFill>
          <a:blip r:embed="rId3" cstate="print"/>
          <a:srcRect/>
          <a:stretch>
            <a:fillRect/>
          </a:stretch>
        </p:blipFill>
        <p:spPr bwMode="auto">
          <a:xfrm>
            <a:off x="151684" y="93947"/>
            <a:ext cx="1436486" cy="1408158"/>
          </a:xfrm>
          <a:prstGeom prst="rect">
            <a:avLst/>
          </a:prstGeom>
          <a:noFill/>
        </p:spPr>
      </p:pic>
    </p:spTree>
    <p:extLst>
      <p:ext uri="{BB962C8B-B14F-4D97-AF65-F5344CB8AC3E}">
        <p14:creationId xmlns:p14="http://schemas.microsoft.com/office/powerpoint/2010/main" val="19024933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avatars.mds.yandex.net/get-altay/216588/2a0000015b8625402b869aaa6d7d8c12b2e5/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763" y="3382312"/>
            <a:ext cx="4400425" cy="330031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эмблема школы.png"/>
          <p:cNvPicPr>
            <a:picLocks noChangeAspect="1" noChangeArrowheads="1"/>
          </p:cNvPicPr>
          <p:nvPr/>
        </p:nvPicPr>
        <p:blipFill>
          <a:blip r:embed="rId4" cstate="print"/>
          <a:srcRect/>
          <a:stretch>
            <a:fillRect/>
          </a:stretch>
        </p:blipFill>
        <p:spPr bwMode="auto">
          <a:xfrm>
            <a:off x="347752" y="1245024"/>
            <a:ext cx="2180284" cy="2137288"/>
          </a:xfrm>
          <a:prstGeom prst="rect">
            <a:avLst/>
          </a:prstGeom>
          <a:noFill/>
        </p:spPr>
      </p:pic>
      <p:pic>
        <p:nvPicPr>
          <p:cNvPr id="3074" name="Picture 2" descr="http://pravsverdlobl.prav-ussr.su/wp-content/uploads/2019/02/%D0%90%D1%80%D1%82%D1%91%D0%BC%D0%BE%D0%B2%D1%81%D0%BA%D0%B8%D0%B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5869" y="126206"/>
            <a:ext cx="4821931" cy="392987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28036" y="611921"/>
            <a:ext cx="2475382" cy="1815882"/>
          </a:xfrm>
          <a:prstGeom prst="rect">
            <a:avLst/>
          </a:prstGeom>
        </p:spPr>
        <p:txBody>
          <a:bodyPr wrap="square">
            <a:spAutoFit/>
          </a:bodyPr>
          <a:lstStyle/>
          <a:p>
            <a:pPr algn="ctr"/>
            <a:r>
              <a:rPr lang="ru-RU" sz="2800" b="1" dirty="0" smtClean="0">
                <a:solidFill>
                  <a:srgbClr val="333333"/>
                </a:solidFill>
                <a:latin typeface="Times New Roman" panose="02020603050405020304" pitchFamily="18" charset="0"/>
                <a:cs typeface="Times New Roman" panose="02020603050405020304" pitchFamily="18" charset="0"/>
              </a:rPr>
              <a:t>Численность населения </a:t>
            </a:r>
          </a:p>
          <a:p>
            <a:pPr algn="ctr"/>
            <a:r>
              <a:rPr lang="ru-RU" sz="2800" b="1" dirty="0" smtClean="0">
                <a:solidFill>
                  <a:srgbClr val="333333"/>
                </a:solidFill>
                <a:latin typeface="Times New Roman" panose="02020603050405020304" pitchFamily="18" charset="0"/>
                <a:cs typeface="Times New Roman" panose="02020603050405020304" pitchFamily="18" charset="0"/>
              </a:rPr>
              <a:t>города</a:t>
            </a:r>
          </a:p>
          <a:p>
            <a:pPr algn="ctr"/>
            <a:r>
              <a:rPr lang="ru-RU" sz="2800" b="1" dirty="0" smtClean="0">
                <a:solidFill>
                  <a:srgbClr val="333333"/>
                </a:solidFill>
                <a:latin typeface="Times New Roman" panose="02020603050405020304" pitchFamily="18" charset="0"/>
                <a:cs typeface="Times New Roman" panose="02020603050405020304" pitchFamily="18" charset="0"/>
              </a:rPr>
              <a:t>30 </a:t>
            </a:r>
            <a:r>
              <a:rPr lang="ru-RU" sz="2800" b="1" dirty="0">
                <a:solidFill>
                  <a:srgbClr val="333333"/>
                </a:solidFill>
                <a:latin typeface="Times New Roman" panose="02020603050405020304" pitchFamily="18" charset="0"/>
                <a:cs typeface="Times New Roman" panose="02020603050405020304" pitchFamily="18" charset="0"/>
              </a:rPr>
              <a:t>778 чел. </a:t>
            </a:r>
            <a:endParaRPr lang="ru-RU" sz="28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5841913" y="4676858"/>
            <a:ext cx="3400162" cy="1384995"/>
          </a:xfrm>
          <a:prstGeom prst="rect">
            <a:avLst/>
          </a:prstGeom>
        </p:spPr>
        <p:txBody>
          <a:bodyPr wrap="none">
            <a:spAutoFit/>
          </a:bodyPr>
          <a:lstStyle/>
          <a:p>
            <a:r>
              <a:rPr lang="ru-RU" sz="2800" b="1" dirty="0" smtClean="0">
                <a:latin typeface="Times New Roman" panose="02020603050405020304" pitchFamily="18" charset="0"/>
                <a:ea typeface="Calibri" panose="020F0502020204030204" pitchFamily="34" charset="0"/>
              </a:rPr>
              <a:t> МБОУ «СОШ №6»</a:t>
            </a:r>
          </a:p>
          <a:p>
            <a:pPr algn="ctr"/>
            <a:r>
              <a:rPr lang="ru-RU" sz="2800" b="1" dirty="0" smtClean="0">
                <a:latin typeface="Times New Roman" panose="02020603050405020304" pitchFamily="18" charset="0"/>
                <a:ea typeface="Calibri" panose="020F0502020204030204" pitchFamily="34" charset="0"/>
              </a:rPr>
              <a:t>18 педагогов</a:t>
            </a:r>
          </a:p>
          <a:p>
            <a:r>
              <a:rPr lang="ru-RU" sz="2800" b="1" dirty="0" smtClean="0">
                <a:latin typeface="Times New Roman" panose="02020603050405020304" pitchFamily="18" charset="0"/>
              </a:rPr>
              <a:t>272 обучающихся</a:t>
            </a:r>
            <a:endParaRPr lang="ru-RU" sz="2800" b="1" dirty="0"/>
          </a:p>
        </p:txBody>
      </p:sp>
    </p:spTree>
    <p:extLst>
      <p:ext uri="{BB962C8B-B14F-4D97-AF65-F5344CB8AC3E}">
        <p14:creationId xmlns:p14="http://schemas.microsoft.com/office/powerpoint/2010/main" val="21054127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7695" y="0"/>
            <a:ext cx="8915400" cy="1143000"/>
          </a:xfrm>
        </p:spPr>
        <p:txBody>
          <a:bodyPr>
            <a:noAutofit/>
          </a:bodyPr>
          <a:lstStyle/>
          <a:p>
            <a:pPr>
              <a:lnSpc>
                <a:spcPct val="115000"/>
              </a:lnSpc>
              <a:spcAft>
                <a:spcPts val="1000"/>
              </a:spcAft>
            </a:pPr>
            <a:r>
              <a:rPr lang="ru-RU" sz="3200" b="1" dirty="0">
                <a:latin typeface="Times New Roman" panose="02020603050405020304" pitchFamily="18" charset="0"/>
                <a:ea typeface="Calibri" panose="020F0502020204030204" pitchFamily="34" charset="0"/>
                <a:cs typeface="Times New Roman" panose="02020603050405020304" pitchFamily="18" charset="0"/>
              </a:rPr>
              <a:t>План </a:t>
            </a:r>
            <a:r>
              <a:rPr lang="ru-RU" sz="3200" b="1" dirty="0" smtClean="0">
                <a:latin typeface="Times New Roman" panose="02020603050405020304" pitchFamily="18" charset="0"/>
                <a:ea typeface="Calibri" panose="020F0502020204030204" pitchFamily="34" charset="0"/>
                <a:cs typeface="Times New Roman" panose="02020603050405020304" pitchFamily="18" charset="0"/>
              </a:rPr>
              <a:t>работы МБОУ «СОШ №6»</a:t>
            </a:r>
            <a:br>
              <a:rPr lang="ru-RU" sz="3200" b="1" dirty="0" smtClean="0">
                <a:latin typeface="Times New Roman" panose="02020603050405020304" pitchFamily="18" charset="0"/>
                <a:ea typeface="Calibri" panose="020F0502020204030204" pitchFamily="34" charset="0"/>
                <a:cs typeface="Times New Roman" panose="02020603050405020304" pitchFamily="18" charset="0"/>
              </a:rPr>
            </a:br>
            <a:r>
              <a:rPr lang="ru-RU"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3200" b="1" dirty="0">
                <a:latin typeface="Times New Roman" panose="02020603050405020304" pitchFamily="18" charset="0"/>
                <a:ea typeface="Calibri" panose="020F0502020204030204" pitchFamily="34" charset="0"/>
                <a:cs typeface="Times New Roman" panose="02020603050405020304" pitchFamily="18" charset="0"/>
              </a:rPr>
              <a:t>по </a:t>
            </a:r>
            <a:r>
              <a:rPr lang="ru-RU" sz="3200" b="1" dirty="0" err="1" smtClean="0">
                <a:solidFill>
                  <a:prstClr val="black"/>
                </a:solidFill>
                <a:latin typeface="Times New Roman" panose="02020603050405020304" pitchFamily="18" charset="0"/>
                <a:cs typeface="Times New Roman" panose="02020603050405020304" pitchFamily="18" charset="0"/>
              </a:rPr>
              <a:t>блочно</a:t>
            </a:r>
            <a:r>
              <a:rPr lang="ru-RU" sz="3200" b="1" dirty="0" smtClean="0">
                <a:solidFill>
                  <a:prstClr val="black"/>
                </a:solidFill>
                <a:latin typeface="Times New Roman" panose="02020603050405020304" pitchFamily="18" charset="0"/>
                <a:cs typeface="Times New Roman" panose="02020603050405020304" pitchFamily="18" charset="0"/>
              </a:rPr>
              <a:t>-событийным погружениям</a:t>
            </a:r>
            <a:endParaRPr lang="ru-RU" sz="3200" b="1" dirty="0"/>
          </a:p>
        </p:txBody>
      </p:sp>
      <p:graphicFrame>
        <p:nvGraphicFramePr>
          <p:cNvPr id="4" name="Объект 3"/>
          <p:cNvGraphicFramePr>
            <a:graphicFrameLocks noGrp="1"/>
          </p:cNvGraphicFramePr>
          <p:nvPr>
            <p:ph idx="1"/>
            <p:extLst>
              <p:ext uri="{D42A27DB-BD31-4B8C-83A1-F6EECF244321}">
                <p14:modId xmlns:p14="http://schemas.microsoft.com/office/powerpoint/2010/main" val="1133418127"/>
              </p:ext>
            </p:extLst>
          </p:nvPr>
        </p:nvGraphicFramePr>
        <p:xfrm>
          <a:off x="954505" y="1556084"/>
          <a:ext cx="8951495" cy="4654974"/>
        </p:xfrm>
        <a:graphic>
          <a:graphicData uri="http://schemas.openxmlformats.org/drawingml/2006/table">
            <a:tbl>
              <a:tblPr firstRow="1" firstCol="1" bandRow="1">
                <a:tableStyleId>{08FB837D-C827-4EFA-A057-4D05807E0F7C}</a:tableStyleId>
              </a:tblPr>
              <a:tblGrid>
                <a:gridCol w="499437">
                  <a:extLst>
                    <a:ext uri="{9D8B030D-6E8A-4147-A177-3AD203B41FA5}">
                      <a16:colId xmlns:a16="http://schemas.microsoft.com/office/drawing/2014/main" xmlns="" val="20000"/>
                    </a:ext>
                  </a:extLst>
                </a:gridCol>
                <a:gridCol w="4200901">
                  <a:extLst>
                    <a:ext uri="{9D8B030D-6E8A-4147-A177-3AD203B41FA5}">
                      <a16:colId xmlns:a16="http://schemas.microsoft.com/office/drawing/2014/main" xmlns="" val="20001"/>
                    </a:ext>
                  </a:extLst>
                </a:gridCol>
                <a:gridCol w="1764632">
                  <a:extLst>
                    <a:ext uri="{9D8B030D-6E8A-4147-A177-3AD203B41FA5}">
                      <a16:colId xmlns:a16="http://schemas.microsoft.com/office/drawing/2014/main" xmlns="" val="20002"/>
                    </a:ext>
                  </a:extLst>
                </a:gridCol>
                <a:gridCol w="2486525">
                  <a:extLst>
                    <a:ext uri="{9D8B030D-6E8A-4147-A177-3AD203B41FA5}">
                      <a16:colId xmlns:a16="http://schemas.microsoft.com/office/drawing/2014/main" xmlns="" val="20003"/>
                    </a:ext>
                  </a:extLst>
                </a:gridCol>
              </a:tblGrid>
              <a:tr h="545431">
                <a:tc>
                  <a:txBody>
                    <a:bodyPr/>
                    <a:lstStyle/>
                    <a:p>
                      <a:pPr algn="ctr">
                        <a:lnSpc>
                          <a:spcPct val="115000"/>
                        </a:lnSpc>
                        <a:spcAft>
                          <a:spcPts val="0"/>
                        </a:spcAft>
                      </a:pPr>
                      <a:r>
                        <a:rPr lang="ru-RU" sz="1800" dirty="0">
                          <a:solidFill>
                            <a:schemeClr val="accent4">
                              <a:lumMod val="10000"/>
                            </a:schemeClr>
                          </a:solidFill>
                          <a:effectLst/>
                        </a:rPr>
                        <a:t>№</a:t>
                      </a:r>
                      <a:endParaRPr lang="ru-RU" sz="18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solidFill>
                            <a:schemeClr val="accent4">
                              <a:lumMod val="10000"/>
                            </a:schemeClr>
                          </a:solidFill>
                          <a:effectLst/>
                        </a:rPr>
                        <a:t>мероприятия</a:t>
                      </a:r>
                      <a:endParaRPr lang="ru-RU" sz="18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solidFill>
                            <a:schemeClr val="accent4">
                              <a:lumMod val="10000"/>
                            </a:schemeClr>
                          </a:solidFill>
                          <a:effectLst/>
                        </a:rPr>
                        <a:t>срок</a:t>
                      </a:r>
                      <a:endParaRPr lang="ru-RU" sz="18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solidFill>
                            <a:schemeClr val="accent4">
                              <a:lumMod val="10000"/>
                            </a:schemeClr>
                          </a:solidFill>
                          <a:effectLst/>
                        </a:rPr>
                        <a:t>ответственный</a:t>
                      </a:r>
                      <a:endParaRPr lang="ru-RU" sz="1800" dirty="0">
                        <a:solidFill>
                          <a:schemeClr val="accent4">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0"/>
                  </a:ext>
                </a:extLst>
              </a:tr>
              <a:tr h="351936">
                <a:tc gridSpan="4">
                  <a:txBody>
                    <a:bodyPr/>
                    <a:lstStyle/>
                    <a:p>
                      <a:pPr algn="ctr">
                        <a:lnSpc>
                          <a:spcPct val="115000"/>
                        </a:lnSpc>
                        <a:spcAft>
                          <a:spcPts val="0"/>
                        </a:spcAft>
                      </a:pPr>
                      <a:r>
                        <a:rPr lang="ru-RU" sz="1800" dirty="0" smtClean="0">
                          <a:effectLst/>
                        </a:rPr>
                        <a:t>ИЮНЬ</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1"/>
                  </a:ext>
                </a:extLst>
              </a:tr>
              <a:tr h="751521">
                <a:tc>
                  <a:txBody>
                    <a:bodyPr/>
                    <a:lstStyle/>
                    <a:p>
                      <a:pPr algn="ctr">
                        <a:lnSpc>
                          <a:spcPct val="115000"/>
                        </a:lnSpc>
                        <a:spcAft>
                          <a:spcPts val="0"/>
                        </a:spcAft>
                      </a:pPr>
                      <a:r>
                        <a:rPr lang="ru-RU" sz="1800" dirty="0">
                          <a:effectLst/>
                        </a:rPr>
                        <a:t>1.</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dirty="0">
                          <a:effectLst/>
                        </a:rPr>
                        <a:t>Выполнение заданий холдинга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effectLst/>
                        </a:rPr>
                        <a:t>в течении месяца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effectLst/>
                        </a:rPr>
                        <a:t>Пимурзина С.О.</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2"/>
                  </a:ext>
                </a:extLst>
              </a:tr>
              <a:tr h="751521">
                <a:tc>
                  <a:txBody>
                    <a:bodyPr/>
                    <a:lstStyle/>
                    <a:p>
                      <a:pPr algn="ctr">
                        <a:lnSpc>
                          <a:spcPct val="115000"/>
                        </a:lnSpc>
                        <a:spcAft>
                          <a:spcPts val="0"/>
                        </a:spcAft>
                      </a:pPr>
                      <a:r>
                        <a:rPr lang="ru-RU" sz="1800" dirty="0">
                          <a:effectLst/>
                        </a:rPr>
                        <a:t>2.</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dirty="0">
                          <a:effectLst/>
                        </a:rPr>
                        <a:t>Участие в экспертном онлайн-форуме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rPr>
                        <a:t>4-18</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rPr>
                        <a:t>Кудашева Е.В.</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3"/>
                  </a:ext>
                </a:extLst>
              </a:tr>
              <a:tr h="1127283">
                <a:tc>
                  <a:txBody>
                    <a:bodyPr/>
                    <a:lstStyle/>
                    <a:p>
                      <a:pPr algn="ctr">
                        <a:lnSpc>
                          <a:spcPct val="115000"/>
                        </a:lnSpc>
                        <a:spcAft>
                          <a:spcPts val="0"/>
                        </a:spcAft>
                      </a:pPr>
                      <a:r>
                        <a:rPr lang="ru-RU" sz="1800">
                          <a:effectLst/>
                        </a:rPr>
                        <a:t>3.</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dirty="0">
                          <a:effectLst/>
                        </a:rPr>
                        <a:t>Административный совет по изменению в годовых учебных планах</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effectLst/>
                        </a:rPr>
                        <a:t>10.06. 2019</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rPr>
                        <a:t>Киселева М.Н.</a:t>
                      </a:r>
                    </a:p>
                    <a:p>
                      <a:pPr algn="ctr">
                        <a:lnSpc>
                          <a:spcPct val="115000"/>
                        </a:lnSpc>
                        <a:spcAft>
                          <a:spcPts val="0"/>
                        </a:spcAft>
                      </a:pPr>
                      <a:r>
                        <a:rPr lang="ru-RU" sz="1800">
                          <a:effectLst/>
                        </a:rPr>
                        <a:t> </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4"/>
                  </a:ext>
                </a:extLst>
              </a:tr>
              <a:tr h="751521">
                <a:tc>
                  <a:txBody>
                    <a:bodyPr/>
                    <a:lstStyle/>
                    <a:p>
                      <a:pPr algn="ctr">
                        <a:lnSpc>
                          <a:spcPct val="115000"/>
                        </a:lnSpc>
                        <a:spcAft>
                          <a:spcPts val="0"/>
                        </a:spcAft>
                      </a:pPr>
                      <a:r>
                        <a:rPr lang="ru-RU" sz="1800">
                          <a:effectLst/>
                        </a:rPr>
                        <a:t>4.</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a:effectLst/>
                        </a:rPr>
                        <a:t>Консультации педагогов по учебным планам</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effectLst/>
                        </a:rPr>
                        <a:t>в течении месяца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effectLst/>
                        </a:rPr>
                        <a:t>Пимурзина С.О.</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5"/>
                  </a:ext>
                </a:extLst>
              </a:tr>
              <a:tr h="375761">
                <a:tc>
                  <a:txBody>
                    <a:bodyPr/>
                    <a:lstStyle/>
                    <a:p>
                      <a:pPr algn="ctr">
                        <a:lnSpc>
                          <a:spcPct val="115000"/>
                        </a:lnSpc>
                        <a:spcAft>
                          <a:spcPts val="0"/>
                        </a:spcAft>
                      </a:pPr>
                      <a:r>
                        <a:rPr lang="ru-RU" sz="1800">
                          <a:effectLst/>
                        </a:rPr>
                        <a:t>5.</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15000"/>
                        </a:lnSpc>
                        <a:spcAft>
                          <a:spcPts val="0"/>
                        </a:spcAft>
                      </a:pPr>
                      <a:r>
                        <a:rPr lang="ru-RU" sz="1800" dirty="0">
                          <a:effectLst/>
                        </a:rPr>
                        <a:t>Выпуск сборника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a:effectLst/>
                        </a:rPr>
                        <a:t>до 25.06. 2019</a:t>
                      </a:r>
                      <a:endParaRPr lang="ru-RU"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ru-RU" sz="1800" dirty="0">
                          <a:effectLst/>
                        </a:rPr>
                        <a:t>Хайрулина Н.А.</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06"/>
                  </a:ext>
                </a:extLst>
              </a:tr>
            </a:tbl>
          </a:graphicData>
        </a:graphic>
      </p:graphicFrame>
      <p:pic>
        <p:nvPicPr>
          <p:cNvPr id="7" name="Picture 2" descr="G:\эмблема школы.png"/>
          <p:cNvPicPr>
            <a:picLocks noChangeAspect="1" noChangeArrowheads="1"/>
          </p:cNvPicPr>
          <p:nvPr/>
        </p:nvPicPr>
        <p:blipFill>
          <a:blip r:embed="rId3" cstate="print"/>
          <a:srcRect/>
          <a:stretch>
            <a:fillRect/>
          </a:stretch>
        </p:blipFill>
        <p:spPr bwMode="auto">
          <a:xfrm>
            <a:off x="151684" y="93947"/>
            <a:ext cx="1436486" cy="1408158"/>
          </a:xfrm>
          <a:prstGeom prst="rect">
            <a:avLst/>
          </a:prstGeom>
          <a:noFill/>
        </p:spPr>
      </p:pic>
    </p:spTree>
    <p:extLst>
      <p:ext uri="{BB962C8B-B14F-4D97-AF65-F5344CB8AC3E}">
        <p14:creationId xmlns:p14="http://schemas.microsoft.com/office/powerpoint/2010/main" val="13571283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75610" y="1734468"/>
            <a:ext cx="8915400" cy="2324183"/>
          </a:xfrm>
        </p:spPr>
        <p:txBody>
          <a:bodyPr>
            <a:noAutofit/>
          </a:bodyPr>
          <a:lstStyle/>
          <a:p>
            <a:r>
              <a:rPr lang="ru-RU" sz="8000" dirty="0" smtClean="0"/>
              <a:t>Желаем совместных творческих </a:t>
            </a:r>
            <a:br>
              <a:rPr lang="ru-RU" sz="8000" dirty="0" smtClean="0"/>
            </a:br>
            <a:r>
              <a:rPr lang="ru-RU" sz="8000" dirty="0" smtClean="0"/>
              <a:t>успехов</a:t>
            </a:r>
            <a:endParaRPr lang="ru-RU" sz="8000" dirty="0"/>
          </a:p>
        </p:txBody>
      </p:sp>
      <p:pic>
        <p:nvPicPr>
          <p:cNvPr id="5" name="Picture 2" descr="G:\эмблема школы.png"/>
          <p:cNvPicPr>
            <a:picLocks noChangeAspect="1" noChangeArrowheads="1"/>
          </p:cNvPicPr>
          <p:nvPr/>
        </p:nvPicPr>
        <p:blipFill>
          <a:blip r:embed="rId2" cstate="print"/>
          <a:srcRect/>
          <a:stretch>
            <a:fillRect/>
          </a:stretch>
        </p:blipFill>
        <p:spPr bwMode="auto">
          <a:xfrm>
            <a:off x="335267" y="1409399"/>
            <a:ext cx="2244334" cy="2200075"/>
          </a:xfrm>
          <a:prstGeom prst="rect">
            <a:avLst/>
          </a:prstGeom>
          <a:noFill/>
        </p:spPr>
      </p:pic>
    </p:spTree>
    <p:extLst>
      <p:ext uri="{BB962C8B-B14F-4D97-AF65-F5344CB8AC3E}">
        <p14:creationId xmlns:p14="http://schemas.microsoft.com/office/powerpoint/2010/main" val="8879403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Freeform 2"/>
          <p:cNvSpPr>
            <a:spLocks/>
          </p:cNvSpPr>
          <p:nvPr/>
        </p:nvSpPr>
        <p:spPr bwMode="gray">
          <a:xfrm flipH="1">
            <a:off x="1705285" y="1603873"/>
            <a:ext cx="4154387" cy="2420358"/>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folHlink"/>
          </a:solidFill>
          <a:ln w="9525">
            <a:noFill/>
            <a:round/>
            <a:headEnd/>
            <a:tailEnd/>
          </a:ln>
          <a:effectLst/>
        </p:spPr>
        <p:txBody>
          <a:bodyPr/>
          <a:lstStyle/>
          <a:p>
            <a:pPr fontAlgn="base">
              <a:spcBef>
                <a:spcPct val="0"/>
              </a:spcBef>
              <a:spcAft>
                <a:spcPct val="0"/>
              </a:spcAft>
            </a:pPr>
            <a:endParaRPr lang="ru-RU">
              <a:solidFill>
                <a:srgbClr val="000000"/>
              </a:solidFill>
            </a:endParaRPr>
          </a:p>
        </p:txBody>
      </p:sp>
      <p:sp>
        <p:nvSpPr>
          <p:cNvPr id="316419" name="Freeform 3"/>
          <p:cNvSpPr>
            <a:spLocks/>
          </p:cNvSpPr>
          <p:nvPr/>
        </p:nvSpPr>
        <p:spPr bwMode="ltGray">
          <a:xfrm>
            <a:off x="5859672" y="1603872"/>
            <a:ext cx="3909970" cy="2412555"/>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hlink"/>
          </a:solidFill>
          <a:ln w="9525">
            <a:noFill/>
            <a:round/>
            <a:headEnd/>
            <a:tailEnd/>
          </a:ln>
          <a:effectLst/>
        </p:spPr>
        <p:txBody>
          <a:bodyPr/>
          <a:lstStyle/>
          <a:p>
            <a:pPr fontAlgn="base">
              <a:spcBef>
                <a:spcPct val="0"/>
              </a:spcBef>
              <a:spcAft>
                <a:spcPct val="0"/>
              </a:spcAft>
            </a:pPr>
            <a:endParaRPr lang="ru-RU" dirty="0">
              <a:solidFill>
                <a:srgbClr val="000000"/>
              </a:solidFill>
            </a:endParaRPr>
          </a:p>
        </p:txBody>
      </p:sp>
      <p:sp>
        <p:nvSpPr>
          <p:cNvPr id="316420" name="Freeform 4"/>
          <p:cNvSpPr>
            <a:spLocks/>
          </p:cNvSpPr>
          <p:nvPr/>
        </p:nvSpPr>
        <p:spPr bwMode="ltGray">
          <a:xfrm>
            <a:off x="1705285" y="4177763"/>
            <a:ext cx="4100174" cy="2483699"/>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accent2"/>
          </a:solidFill>
          <a:ln w="9525">
            <a:noFill/>
            <a:round/>
            <a:headEnd/>
            <a:tailEnd/>
          </a:ln>
          <a:effectLst/>
        </p:spPr>
        <p:txBody>
          <a:bodyPr/>
          <a:lstStyle/>
          <a:p>
            <a:pPr fontAlgn="base">
              <a:spcBef>
                <a:spcPct val="0"/>
              </a:spcBef>
              <a:spcAft>
                <a:spcPct val="0"/>
              </a:spcAft>
            </a:pPr>
            <a:endParaRPr lang="ru-RU">
              <a:solidFill>
                <a:srgbClr val="000000"/>
              </a:solidFill>
            </a:endParaRPr>
          </a:p>
        </p:txBody>
      </p:sp>
      <p:sp>
        <p:nvSpPr>
          <p:cNvPr id="316421" name="Freeform 5"/>
          <p:cNvSpPr>
            <a:spLocks/>
          </p:cNvSpPr>
          <p:nvPr/>
        </p:nvSpPr>
        <p:spPr bwMode="gray">
          <a:xfrm flipH="1">
            <a:off x="5859672" y="4177763"/>
            <a:ext cx="3909970" cy="2518025"/>
          </a:xfrm>
          <a:custGeom>
            <a:avLst/>
            <a:gdLst/>
            <a:ahLst/>
            <a:cxnLst>
              <a:cxn ang="0">
                <a:pos x="303" y="1008"/>
              </a:cxn>
              <a:cxn ang="0">
                <a:pos x="1299" y="1008"/>
              </a:cxn>
              <a:cxn ang="0">
                <a:pos x="1296" y="315"/>
              </a:cxn>
              <a:cxn ang="0">
                <a:pos x="942" y="0"/>
              </a:cxn>
              <a:cxn ang="0">
                <a:pos x="3" y="0"/>
              </a:cxn>
              <a:cxn ang="0">
                <a:pos x="0" y="723"/>
              </a:cxn>
              <a:cxn ang="0">
                <a:pos x="303" y="1008"/>
              </a:cxn>
            </a:cxnLst>
            <a:rect l="0" t="0" r="r" b="b"/>
            <a:pathLst>
              <a:path w="1299" h="1008">
                <a:moveTo>
                  <a:pt x="303" y="1008"/>
                </a:moveTo>
                <a:cubicBezTo>
                  <a:pt x="801" y="1008"/>
                  <a:pt x="1299" y="1008"/>
                  <a:pt x="1299" y="1008"/>
                </a:cubicBezTo>
                <a:cubicBezTo>
                  <a:pt x="1299" y="1008"/>
                  <a:pt x="1297" y="661"/>
                  <a:pt x="1296" y="315"/>
                </a:cubicBezTo>
                <a:cubicBezTo>
                  <a:pt x="1290" y="150"/>
                  <a:pt x="1161" y="0"/>
                  <a:pt x="942" y="0"/>
                </a:cubicBezTo>
                <a:cubicBezTo>
                  <a:pt x="472" y="0"/>
                  <a:pt x="3" y="0"/>
                  <a:pt x="3" y="0"/>
                </a:cubicBezTo>
                <a:cubicBezTo>
                  <a:pt x="3" y="0"/>
                  <a:pt x="1" y="361"/>
                  <a:pt x="0" y="723"/>
                </a:cubicBezTo>
                <a:cubicBezTo>
                  <a:pt x="0" y="915"/>
                  <a:pt x="144" y="1002"/>
                  <a:pt x="303" y="1008"/>
                </a:cubicBezTo>
                <a:close/>
              </a:path>
            </a:pathLst>
          </a:custGeom>
          <a:solidFill>
            <a:schemeClr val="accent1"/>
          </a:solidFill>
          <a:ln w="9525">
            <a:noFill/>
            <a:round/>
            <a:headEnd/>
            <a:tailEnd/>
          </a:ln>
          <a:effectLst/>
        </p:spPr>
        <p:txBody>
          <a:bodyPr/>
          <a:lstStyle/>
          <a:p>
            <a:pPr fontAlgn="base">
              <a:spcBef>
                <a:spcPct val="0"/>
              </a:spcBef>
              <a:spcAft>
                <a:spcPct val="0"/>
              </a:spcAft>
            </a:pPr>
            <a:endParaRPr lang="ru-RU">
              <a:solidFill>
                <a:srgbClr val="000000"/>
              </a:solidFill>
            </a:endParaRPr>
          </a:p>
        </p:txBody>
      </p:sp>
      <p:sp>
        <p:nvSpPr>
          <p:cNvPr id="316423" name="Text Box 7"/>
          <p:cNvSpPr txBox="1">
            <a:spLocks noChangeArrowheads="1"/>
          </p:cNvSpPr>
          <p:nvPr/>
        </p:nvSpPr>
        <p:spPr bwMode="gray">
          <a:xfrm>
            <a:off x="1289366" y="2843489"/>
            <a:ext cx="3692130" cy="769441"/>
          </a:xfrm>
          <a:prstGeom prst="rect">
            <a:avLst/>
          </a:prstGeom>
          <a:noFill/>
          <a:ln w="9525" algn="ctr">
            <a:noFill/>
            <a:miter lim="800000"/>
            <a:headEnd/>
            <a:tailEnd/>
          </a:ln>
          <a:effectLst/>
        </p:spPr>
        <p:txBody>
          <a:bodyPr wrap="square">
            <a:spAutoFit/>
          </a:bodyPr>
          <a:lstStyle/>
          <a:p>
            <a:pPr algn="ctr" fontAlgn="base">
              <a:spcBef>
                <a:spcPct val="50000"/>
              </a:spcBef>
              <a:spcAft>
                <a:spcPct val="0"/>
              </a:spcAft>
            </a:pPr>
            <a:r>
              <a:rPr lang="ru-RU" sz="4400" b="1" dirty="0" smtClean="0">
                <a:solidFill>
                  <a:srgbClr val="FFFFFF"/>
                </a:solidFill>
                <a:latin typeface="Times New Roman" panose="02020603050405020304" pitchFamily="18" charset="0"/>
                <a:cs typeface="Times New Roman" panose="02020603050405020304" pitchFamily="18" charset="0"/>
              </a:rPr>
              <a:t>педагоги</a:t>
            </a:r>
            <a:endParaRPr lang="en-US" sz="6000" b="1" dirty="0">
              <a:solidFill>
                <a:srgbClr val="FFFFFF"/>
              </a:solidFill>
              <a:latin typeface="Times New Roman" panose="02020603050405020304" pitchFamily="18" charset="0"/>
              <a:cs typeface="Times New Roman" panose="02020603050405020304" pitchFamily="18" charset="0"/>
            </a:endParaRPr>
          </a:p>
        </p:txBody>
      </p:sp>
      <p:pic>
        <p:nvPicPr>
          <p:cNvPr id="15" name="Picture 2" descr="G:\эмблема школы.png"/>
          <p:cNvPicPr>
            <a:picLocks noChangeAspect="1" noChangeArrowheads="1"/>
          </p:cNvPicPr>
          <p:nvPr/>
        </p:nvPicPr>
        <p:blipFill>
          <a:blip r:embed="rId3" cstate="print"/>
          <a:srcRect/>
          <a:stretch>
            <a:fillRect/>
          </a:stretch>
        </p:blipFill>
        <p:spPr bwMode="auto">
          <a:xfrm>
            <a:off x="4565577" y="2462962"/>
            <a:ext cx="2677903" cy="2625093"/>
          </a:xfrm>
          <a:prstGeom prst="rect">
            <a:avLst/>
          </a:prstGeom>
          <a:noFill/>
        </p:spPr>
      </p:pic>
      <p:sp>
        <p:nvSpPr>
          <p:cNvPr id="16" name="Text Box 7"/>
          <p:cNvSpPr txBox="1">
            <a:spLocks noChangeArrowheads="1"/>
          </p:cNvSpPr>
          <p:nvPr/>
        </p:nvSpPr>
        <p:spPr bwMode="gray">
          <a:xfrm>
            <a:off x="5932497" y="1733272"/>
            <a:ext cx="3692130" cy="769441"/>
          </a:xfrm>
          <a:prstGeom prst="rect">
            <a:avLst/>
          </a:prstGeom>
          <a:noFill/>
          <a:ln w="9525" algn="ctr">
            <a:noFill/>
            <a:miter lim="800000"/>
            <a:headEnd/>
            <a:tailEnd/>
          </a:ln>
          <a:effectLst/>
        </p:spPr>
        <p:txBody>
          <a:bodyPr wrap="square">
            <a:spAutoFit/>
          </a:bodyPr>
          <a:lstStyle/>
          <a:p>
            <a:pPr algn="ctr" fontAlgn="base">
              <a:spcBef>
                <a:spcPct val="50000"/>
              </a:spcBef>
              <a:spcAft>
                <a:spcPct val="0"/>
              </a:spcAft>
            </a:pPr>
            <a:r>
              <a:rPr lang="ru-RU" sz="4400" b="1" dirty="0" smtClean="0">
                <a:solidFill>
                  <a:srgbClr val="FFFFFF"/>
                </a:solidFill>
                <a:latin typeface="Times New Roman" panose="02020603050405020304" pitchFamily="18" charset="0"/>
                <a:cs typeface="Times New Roman" panose="02020603050405020304" pitchFamily="18" charset="0"/>
              </a:rPr>
              <a:t>обучающиеся</a:t>
            </a:r>
            <a:endParaRPr lang="en-US" sz="6000" b="1" dirty="0">
              <a:solidFill>
                <a:srgbClr val="FFFFFF"/>
              </a:solidFill>
              <a:latin typeface="Times New Roman" panose="02020603050405020304" pitchFamily="18" charset="0"/>
              <a:cs typeface="Times New Roman" panose="02020603050405020304" pitchFamily="18" charset="0"/>
            </a:endParaRPr>
          </a:p>
        </p:txBody>
      </p:sp>
      <p:sp>
        <p:nvSpPr>
          <p:cNvPr id="17" name="Text Box 7"/>
          <p:cNvSpPr txBox="1">
            <a:spLocks noChangeArrowheads="1"/>
          </p:cNvSpPr>
          <p:nvPr/>
        </p:nvSpPr>
        <p:spPr bwMode="gray">
          <a:xfrm>
            <a:off x="6587989" y="4856866"/>
            <a:ext cx="3692130" cy="769441"/>
          </a:xfrm>
          <a:prstGeom prst="rect">
            <a:avLst/>
          </a:prstGeom>
          <a:noFill/>
          <a:ln w="9525" algn="ctr">
            <a:noFill/>
            <a:miter lim="800000"/>
            <a:headEnd/>
            <a:tailEnd/>
          </a:ln>
          <a:effectLst/>
        </p:spPr>
        <p:txBody>
          <a:bodyPr wrap="square">
            <a:spAutoFit/>
          </a:bodyPr>
          <a:lstStyle/>
          <a:p>
            <a:pPr algn="ctr" fontAlgn="base">
              <a:spcBef>
                <a:spcPct val="50000"/>
              </a:spcBef>
              <a:spcAft>
                <a:spcPct val="0"/>
              </a:spcAft>
            </a:pPr>
            <a:r>
              <a:rPr lang="ru-RU" sz="4400" b="1" dirty="0" smtClean="0">
                <a:solidFill>
                  <a:srgbClr val="FFFFFF"/>
                </a:solidFill>
                <a:latin typeface="Times New Roman" panose="02020603050405020304" pitchFamily="18" charset="0"/>
                <a:cs typeface="Times New Roman" panose="02020603050405020304" pitchFamily="18" charset="0"/>
              </a:rPr>
              <a:t>родители</a:t>
            </a:r>
            <a:endParaRPr lang="en-US" sz="6000" b="1" dirty="0">
              <a:solidFill>
                <a:srgbClr val="FFFFFF"/>
              </a:solidFill>
              <a:latin typeface="Times New Roman" panose="02020603050405020304" pitchFamily="18" charset="0"/>
              <a:cs typeface="Times New Roman" panose="02020603050405020304" pitchFamily="18" charset="0"/>
            </a:endParaRPr>
          </a:p>
        </p:txBody>
      </p:sp>
      <p:sp>
        <p:nvSpPr>
          <p:cNvPr id="18" name="Text Box 7"/>
          <p:cNvSpPr txBox="1">
            <a:spLocks noChangeArrowheads="1"/>
          </p:cNvSpPr>
          <p:nvPr/>
        </p:nvSpPr>
        <p:spPr bwMode="gray">
          <a:xfrm>
            <a:off x="1909307" y="4883320"/>
            <a:ext cx="3692130" cy="1446550"/>
          </a:xfrm>
          <a:prstGeom prst="rect">
            <a:avLst/>
          </a:prstGeom>
          <a:noFill/>
          <a:ln w="9525" algn="ctr">
            <a:noFill/>
            <a:miter lim="800000"/>
            <a:headEnd/>
            <a:tailEnd/>
          </a:ln>
          <a:effectLst/>
        </p:spPr>
        <p:txBody>
          <a:bodyPr wrap="square">
            <a:spAutoFit/>
          </a:bodyPr>
          <a:lstStyle/>
          <a:p>
            <a:pPr algn="ctr" fontAlgn="base">
              <a:spcBef>
                <a:spcPct val="50000"/>
              </a:spcBef>
              <a:spcAft>
                <a:spcPct val="0"/>
              </a:spcAft>
            </a:pPr>
            <a:r>
              <a:rPr lang="ru-RU" sz="4400" b="1" dirty="0" smtClean="0">
                <a:solidFill>
                  <a:srgbClr val="FFFFFF"/>
                </a:solidFill>
                <a:latin typeface="Times New Roman" panose="02020603050405020304" pitchFamily="18" charset="0"/>
                <a:cs typeface="Times New Roman" panose="02020603050405020304" pitchFamily="18" charset="0"/>
              </a:rPr>
              <a:t>независимые эксперты</a:t>
            </a:r>
            <a:endParaRPr lang="en-US" sz="4400" b="1" dirty="0">
              <a:solidFill>
                <a:srgbClr val="FFFFFF"/>
              </a:solidFill>
              <a:latin typeface="Times New Roman" panose="02020603050405020304" pitchFamily="18" charset="0"/>
              <a:cs typeface="Times New Roman" panose="02020603050405020304" pitchFamily="18" charset="0"/>
            </a:endParaRPr>
          </a:p>
        </p:txBody>
      </p:sp>
      <p:sp>
        <p:nvSpPr>
          <p:cNvPr id="19" name="Заголовок 1"/>
          <p:cNvSpPr>
            <a:spLocks noGrp="1"/>
          </p:cNvSpPr>
          <p:nvPr>
            <p:ph type="title"/>
          </p:nvPr>
        </p:nvSpPr>
        <p:spPr>
          <a:xfrm>
            <a:off x="923193" y="327825"/>
            <a:ext cx="9410700" cy="561729"/>
          </a:xfrm>
        </p:spPr>
        <p:txBody>
          <a:bodyPr>
            <a:noAutofit/>
          </a:bodyPr>
          <a:lstStyle/>
          <a:p>
            <a:r>
              <a:rPr lang="ru-RU" sz="4000" b="1" kern="0" dirty="0" smtClean="0">
                <a:solidFill>
                  <a:srgbClr val="C00000"/>
                </a:solidFill>
                <a:latin typeface="Times New Roman" panose="02020603050405020304" pitchFamily="18" charset="0"/>
                <a:cs typeface="Times New Roman" panose="02020603050405020304" pitchFamily="18" charset="0"/>
              </a:rPr>
              <a:t>Участники проекта</a:t>
            </a:r>
            <a:br>
              <a:rPr lang="ru-RU" sz="4000" b="1" kern="0" dirty="0" smtClean="0">
                <a:solidFill>
                  <a:srgbClr val="C00000"/>
                </a:solidFill>
                <a:latin typeface="Times New Roman" panose="02020603050405020304" pitchFamily="18" charset="0"/>
                <a:cs typeface="Times New Roman" panose="02020603050405020304" pitchFamily="18" charset="0"/>
              </a:rPr>
            </a:br>
            <a:r>
              <a:rPr lang="ru-RU" sz="4000" b="1" kern="0" dirty="0" smtClean="0">
                <a:solidFill>
                  <a:srgbClr val="C00000"/>
                </a:solidFill>
                <a:latin typeface="Times New Roman" panose="02020603050405020304" pitchFamily="18" charset="0"/>
                <a:cs typeface="Times New Roman" panose="02020603050405020304" pitchFamily="18" charset="0"/>
              </a:rPr>
              <a:t> «</a:t>
            </a:r>
            <a:r>
              <a:rPr lang="ru-RU" sz="4000" b="1" kern="0" dirty="0" err="1" smtClean="0">
                <a:solidFill>
                  <a:srgbClr val="C00000"/>
                </a:solidFill>
                <a:latin typeface="Times New Roman" panose="02020603050405020304" pitchFamily="18" charset="0"/>
                <a:cs typeface="Times New Roman" panose="02020603050405020304" pitchFamily="18" charset="0"/>
              </a:rPr>
              <a:t>Блочно</a:t>
            </a:r>
            <a:r>
              <a:rPr lang="ru-RU" sz="4000" b="1" kern="0" dirty="0" smtClean="0">
                <a:solidFill>
                  <a:srgbClr val="C00000"/>
                </a:solidFill>
                <a:latin typeface="Times New Roman" panose="02020603050405020304" pitchFamily="18" charset="0"/>
                <a:cs typeface="Times New Roman" panose="02020603050405020304" pitchFamily="18" charset="0"/>
              </a:rPr>
              <a:t>-событийные погружения</a:t>
            </a:r>
            <a:r>
              <a:rPr lang="ru-RU" sz="4000" b="1" kern="0" dirty="0" smtClean="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ru-RU"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78061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5950" y="52536"/>
            <a:ext cx="7643813" cy="1143000"/>
          </a:xfrm>
        </p:spPr>
        <p:txBody>
          <a:bodyPr>
            <a:normAutofit fontScale="90000"/>
          </a:bodyPr>
          <a:lstStyle/>
          <a:p>
            <a:pPr algn="r"/>
            <a:r>
              <a:rPr lang="ru-RU" sz="3600" b="1" kern="0" dirty="0">
                <a:solidFill>
                  <a:srgbClr val="C00000"/>
                </a:solidFill>
                <a:latin typeface="Times New Roman" panose="02020603050405020304" pitchFamily="18" charset="0"/>
                <a:cs typeface="Times New Roman" panose="02020603050405020304" pitchFamily="18" charset="0"/>
              </a:rPr>
              <a:t>Погружение  учителей в суть проекта холдинга</a:t>
            </a:r>
            <a:endParaRPr lang="ru-RU" dirty="0">
              <a:latin typeface="Times New Roman" panose="02020603050405020304" pitchFamily="18" charset="0"/>
              <a:cs typeface="Times New Roman" panose="02020603050405020304" pitchFamily="18" charset="0"/>
            </a:endParaRPr>
          </a:p>
        </p:txBody>
      </p:sp>
      <p:pic>
        <p:nvPicPr>
          <p:cNvPr id="8" name="Объект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23345" y="1087224"/>
            <a:ext cx="4063006" cy="2708671"/>
          </a:xfrm>
        </p:spPr>
      </p:pic>
      <p:pic>
        <p:nvPicPr>
          <p:cNvPr id="9" name="Объект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345" y="3937673"/>
            <a:ext cx="4063006" cy="2708671"/>
          </a:xfrm>
          <a:prstGeom prst="rect">
            <a:avLst/>
          </a:prstGeom>
        </p:spPr>
      </p:pic>
      <p:sp>
        <p:nvSpPr>
          <p:cNvPr id="10" name="Прямоугольник 9"/>
          <p:cNvSpPr/>
          <p:nvPr/>
        </p:nvSpPr>
        <p:spPr>
          <a:xfrm>
            <a:off x="5343525" y="1737070"/>
            <a:ext cx="4343401" cy="4401205"/>
          </a:xfrm>
          <a:prstGeom prst="rect">
            <a:avLst/>
          </a:prstGeom>
        </p:spPr>
        <p:txBody>
          <a:bodyPr wrap="square">
            <a:spAutoFit/>
          </a:bodyPr>
          <a:lstStyle/>
          <a:p>
            <a:pPr marL="457200" indent="-457200">
              <a:buFont typeface="Arial" panose="020B0604020202020204" pitchFamily="34" charset="0"/>
              <a:buChar char="•"/>
            </a:pPr>
            <a:r>
              <a:rPr lang="ru-RU" sz="2800" b="1" dirty="0" smtClean="0">
                <a:latin typeface="Times New Roman" panose="02020603050405020304" pitchFamily="18" charset="0"/>
                <a:ea typeface="Calibri" panose="020F0502020204030204" pitchFamily="34" charset="0"/>
              </a:rPr>
              <a:t> фасилитационные сессии</a:t>
            </a:r>
          </a:p>
          <a:p>
            <a:pPr marL="457200" indent="-457200">
              <a:buFont typeface="Arial" panose="020B0604020202020204" pitchFamily="34" charset="0"/>
              <a:buChar char="•"/>
            </a:pPr>
            <a:endParaRPr lang="ru-RU" sz="2800" b="1" dirty="0" smtClean="0">
              <a:latin typeface="Times New Roman" panose="02020603050405020304" pitchFamily="18" charset="0"/>
              <a:ea typeface="Calibri" panose="020F0502020204030204" pitchFamily="34" charset="0"/>
            </a:endParaRPr>
          </a:p>
          <a:p>
            <a:pPr marL="457200" indent="-457200">
              <a:buFont typeface="Arial" panose="020B0604020202020204" pitchFamily="34" charset="0"/>
              <a:buChar char="•"/>
            </a:pPr>
            <a:r>
              <a:rPr lang="en-US" sz="2800" b="1" dirty="0" smtClean="0">
                <a:latin typeface="Times New Roman" panose="02020603050405020304" pitchFamily="18" charset="0"/>
              </a:rPr>
              <a:t>SWOT-</a:t>
            </a:r>
            <a:r>
              <a:rPr lang="ru-RU" sz="2800" b="1" dirty="0" smtClean="0">
                <a:latin typeface="Times New Roman" panose="02020603050405020304" pitchFamily="18" charset="0"/>
              </a:rPr>
              <a:t>анализ</a:t>
            </a:r>
          </a:p>
          <a:p>
            <a:pPr marL="457200" indent="-457200">
              <a:buFont typeface="Arial" panose="020B0604020202020204" pitchFamily="34" charset="0"/>
              <a:buChar char="•"/>
            </a:pPr>
            <a:endParaRPr lang="ru-RU" sz="2800" b="1" dirty="0" smtClean="0">
              <a:latin typeface="Times New Roman" panose="02020603050405020304" pitchFamily="18" charset="0"/>
            </a:endParaRPr>
          </a:p>
          <a:p>
            <a:pPr marL="457200" indent="-457200">
              <a:buFont typeface="Arial" panose="020B0604020202020204" pitchFamily="34" charset="0"/>
              <a:buChar char="•"/>
            </a:pPr>
            <a:r>
              <a:rPr lang="ru-RU" sz="2800" b="1" dirty="0" smtClean="0">
                <a:latin typeface="Times New Roman" panose="02020603050405020304" pitchFamily="18" charset="0"/>
              </a:rPr>
              <a:t>Развивающие беседы</a:t>
            </a:r>
          </a:p>
          <a:p>
            <a:pPr marL="457200" indent="-457200">
              <a:buFont typeface="Arial" panose="020B0604020202020204" pitchFamily="34" charset="0"/>
              <a:buChar char="•"/>
            </a:pPr>
            <a:endParaRPr lang="ru-RU" sz="2800" b="1" dirty="0" smtClean="0">
              <a:latin typeface="Times New Roman" panose="02020603050405020304" pitchFamily="18" charset="0"/>
            </a:endParaRPr>
          </a:p>
          <a:p>
            <a:pPr marL="457200" indent="-457200">
              <a:buFont typeface="Arial" panose="020B0604020202020204" pitchFamily="34" charset="0"/>
              <a:buChar char="•"/>
            </a:pPr>
            <a:r>
              <a:rPr lang="ru-RU" sz="2800" b="1" dirty="0" smtClean="0">
                <a:latin typeface="Times New Roman" panose="02020603050405020304" pitchFamily="18" charset="0"/>
              </a:rPr>
              <a:t>Работа образовательных лабораторий</a:t>
            </a:r>
            <a:endParaRPr lang="ru-RU" sz="2800" b="1" dirty="0"/>
          </a:p>
        </p:txBody>
      </p:sp>
      <p:pic>
        <p:nvPicPr>
          <p:cNvPr id="5" name="Picture 2" descr="G:\эмблема школы.png"/>
          <p:cNvPicPr>
            <a:picLocks noChangeAspect="1" noChangeArrowheads="1"/>
          </p:cNvPicPr>
          <p:nvPr/>
        </p:nvPicPr>
        <p:blipFill>
          <a:blip r:embed="rId5" cstate="print"/>
          <a:srcRect/>
          <a:stretch>
            <a:fillRect/>
          </a:stretch>
        </p:blipFill>
        <p:spPr bwMode="auto">
          <a:xfrm>
            <a:off x="103556" y="0"/>
            <a:ext cx="1580865" cy="1549690"/>
          </a:xfrm>
          <a:prstGeom prst="rect">
            <a:avLst/>
          </a:prstGeom>
          <a:noFill/>
        </p:spPr>
      </p:pic>
    </p:spTree>
    <p:extLst>
      <p:ext uri="{BB962C8B-B14F-4D97-AF65-F5344CB8AC3E}">
        <p14:creationId xmlns:p14="http://schemas.microsoft.com/office/powerpoint/2010/main" val="20364614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a:xfrm>
            <a:off x="1692442" y="348335"/>
            <a:ext cx="8213558" cy="762000"/>
          </a:xfrm>
        </p:spPr>
        <p:txBody>
          <a:bodyPr>
            <a:normAutofit fontScale="90000"/>
          </a:bodyPr>
          <a:lstStyle/>
          <a:p>
            <a:r>
              <a:rPr lang="ru-RU" altLang="ru-RU" b="1" dirty="0" smtClean="0">
                <a:solidFill>
                  <a:srgbClr val="000000"/>
                </a:solidFill>
                <a:effectLst/>
                <a:latin typeface="Times New Roman" panose="02020603050405020304" pitchFamily="18" charset="0"/>
                <a:cs typeface="Times New Roman" panose="02020603050405020304" pitchFamily="18" charset="0"/>
              </a:rPr>
              <a:t>Результаты опроса педагогов по включению в </a:t>
            </a:r>
            <a:r>
              <a:rPr lang="ru-RU" altLang="ru-RU" b="1" dirty="0" err="1" smtClean="0">
                <a:solidFill>
                  <a:srgbClr val="000000"/>
                </a:solidFill>
                <a:effectLst/>
                <a:latin typeface="Times New Roman" panose="02020603050405020304" pitchFamily="18" charset="0"/>
                <a:cs typeface="Times New Roman" panose="02020603050405020304" pitchFamily="18" charset="0"/>
              </a:rPr>
              <a:t>блочно</a:t>
            </a:r>
            <a:r>
              <a:rPr lang="ru-RU" altLang="ru-RU" b="1" dirty="0" smtClean="0">
                <a:solidFill>
                  <a:srgbClr val="000000"/>
                </a:solidFill>
                <a:effectLst/>
                <a:latin typeface="Times New Roman" panose="02020603050405020304" pitchFamily="18" charset="0"/>
                <a:cs typeface="Times New Roman" panose="02020603050405020304" pitchFamily="18" charset="0"/>
              </a:rPr>
              <a:t>-событийные погружения</a:t>
            </a:r>
            <a:endParaRPr lang="en-US" altLang="ru-RU" sz="32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aphicFrame>
        <p:nvGraphicFramePr>
          <p:cNvPr id="2" name="Object 4"/>
          <p:cNvGraphicFramePr>
            <a:graphicFrameLocks noGrp="1" noChangeAspect="1"/>
          </p:cNvGraphicFramePr>
          <p:nvPr>
            <p:ph idx="1"/>
            <p:extLst>
              <p:ext uri="{D42A27DB-BD31-4B8C-83A1-F6EECF244321}">
                <p14:modId xmlns:p14="http://schemas.microsoft.com/office/powerpoint/2010/main" val="863843775"/>
              </p:ext>
            </p:extLst>
          </p:nvPr>
        </p:nvGraphicFramePr>
        <p:xfrm>
          <a:off x="1780674" y="1436295"/>
          <a:ext cx="7988968" cy="5140639"/>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2" descr="G:\эмблема школы.png"/>
          <p:cNvPicPr>
            <a:picLocks noChangeAspect="1" noChangeArrowheads="1"/>
          </p:cNvPicPr>
          <p:nvPr/>
        </p:nvPicPr>
        <p:blipFill>
          <a:blip r:embed="rId4" cstate="print"/>
          <a:srcRect/>
          <a:stretch>
            <a:fillRect/>
          </a:stretch>
        </p:blipFill>
        <p:spPr bwMode="auto">
          <a:xfrm>
            <a:off x="160421" y="2067125"/>
            <a:ext cx="1844842" cy="1808460"/>
          </a:xfrm>
          <a:prstGeom prst="rect">
            <a:avLst/>
          </a:prstGeom>
          <a:noFill/>
        </p:spPr>
      </p:pic>
    </p:spTree>
    <p:extLst>
      <p:ext uri="{BB962C8B-B14F-4D97-AF65-F5344CB8AC3E}">
        <p14:creationId xmlns:p14="http://schemas.microsoft.com/office/powerpoint/2010/main" val="22527392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AutoShape 2"/>
          <p:cNvSpPr>
            <a:spLocks noChangeArrowheads="1"/>
          </p:cNvSpPr>
          <p:nvPr/>
        </p:nvSpPr>
        <p:spPr bwMode="gray">
          <a:xfrm>
            <a:off x="4668833" y="2866563"/>
            <a:ext cx="2798763" cy="2420938"/>
          </a:xfrm>
          <a:prstGeom prst="triangle">
            <a:avLst>
              <a:gd name="adj" fmla="val 50000"/>
            </a:avLst>
          </a:prstGeom>
          <a:noFill/>
          <a:ln w="25400" algn="ctr">
            <a:solidFill>
              <a:srgbClr val="92915E"/>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nvGrpSpPr>
          <p:cNvPr id="480260" name="Group 4"/>
          <p:cNvGrpSpPr>
            <a:grpSpLocks/>
          </p:cNvGrpSpPr>
          <p:nvPr/>
        </p:nvGrpSpPr>
        <p:grpSpPr bwMode="auto">
          <a:xfrm>
            <a:off x="4823003" y="1067816"/>
            <a:ext cx="3171465" cy="2814217"/>
            <a:chOff x="2057" y="862"/>
            <a:chExt cx="1549" cy="1351"/>
          </a:xfrm>
        </p:grpSpPr>
        <p:sp>
          <p:nvSpPr>
            <p:cNvPr id="480261" name="AutoShape 5"/>
            <p:cNvSpPr>
              <a:spLocks noChangeArrowheads="1"/>
            </p:cNvSpPr>
            <p:nvPr/>
          </p:nvSpPr>
          <p:spPr bwMode="gray">
            <a:xfrm>
              <a:off x="2070" y="885"/>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0262" name="AutoShape 6"/>
            <p:cNvSpPr>
              <a:spLocks noChangeArrowheads="1"/>
            </p:cNvSpPr>
            <p:nvPr/>
          </p:nvSpPr>
          <p:spPr bwMode="gray">
            <a:xfrm>
              <a:off x="2057" y="862"/>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0263" name="AutoShape 7"/>
            <p:cNvSpPr>
              <a:spLocks noChangeArrowheads="1"/>
            </p:cNvSpPr>
            <p:nvPr/>
          </p:nvSpPr>
          <p:spPr bwMode="gray">
            <a:xfrm>
              <a:off x="2137" y="941"/>
              <a:ext cx="1350" cy="1168"/>
            </a:xfrm>
            <a:prstGeom prst="hexagon">
              <a:avLst>
                <a:gd name="adj" fmla="val 28896"/>
                <a:gd name="vf" fmla="val 115470"/>
              </a:avLst>
            </a:prstGeom>
            <a:solidFill>
              <a:srgbClr val="3366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80264" name="Group 8"/>
          <p:cNvGrpSpPr>
            <a:grpSpLocks/>
          </p:cNvGrpSpPr>
          <p:nvPr/>
        </p:nvGrpSpPr>
        <p:grpSpPr bwMode="auto">
          <a:xfrm>
            <a:off x="2826684" y="3725711"/>
            <a:ext cx="3025476" cy="2779897"/>
            <a:chOff x="1110" y="2656"/>
            <a:chExt cx="1549" cy="1351"/>
          </a:xfrm>
        </p:grpSpPr>
        <p:sp>
          <p:nvSpPr>
            <p:cNvPr id="480265" name="AutoShape 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0266" name="AutoShape 1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0267" name="AutoShape 11"/>
            <p:cNvSpPr>
              <a:spLocks noChangeArrowheads="1"/>
            </p:cNvSpPr>
            <p:nvPr/>
          </p:nvSpPr>
          <p:spPr bwMode="gray">
            <a:xfrm>
              <a:off x="1200" y="2736"/>
              <a:ext cx="1350" cy="1168"/>
            </a:xfrm>
            <a:prstGeom prst="hexagon">
              <a:avLst>
                <a:gd name="adj" fmla="val 28896"/>
                <a:gd name="vf" fmla="val 115470"/>
              </a:avLst>
            </a:prstGeom>
            <a:solidFill>
              <a:srgbClr val="0099CC"/>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80268" name="Group 12"/>
          <p:cNvGrpSpPr>
            <a:grpSpLocks/>
          </p:cNvGrpSpPr>
          <p:nvPr/>
        </p:nvGrpSpPr>
        <p:grpSpPr bwMode="auto">
          <a:xfrm>
            <a:off x="6882006" y="3889579"/>
            <a:ext cx="2905819" cy="2585944"/>
            <a:chOff x="3174" y="2656"/>
            <a:chExt cx="1549" cy="1351"/>
          </a:xfrm>
        </p:grpSpPr>
        <p:sp>
          <p:nvSpPr>
            <p:cNvPr id="480269" name="AutoShape 13"/>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0270" name="AutoShape 14"/>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0271" name="AutoShape 15"/>
            <p:cNvSpPr>
              <a:spLocks noChangeArrowheads="1"/>
            </p:cNvSpPr>
            <p:nvPr/>
          </p:nvSpPr>
          <p:spPr bwMode="gray">
            <a:xfrm>
              <a:off x="3264" y="2736"/>
              <a:ext cx="1350" cy="1168"/>
            </a:xfrm>
            <a:prstGeom prst="hexagon">
              <a:avLst>
                <a:gd name="adj" fmla="val 28896"/>
                <a:gd name="vf" fmla="val 115470"/>
              </a:avLst>
            </a:prstGeom>
            <a:solidFill>
              <a:srgbClr val="0099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80273" name="Text Box 17"/>
          <p:cNvSpPr txBox="1">
            <a:spLocks noChangeArrowheads="1"/>
          </p:cNvSpPr>
          <p:nvPr/>
        </p:nvSpPr>
        <p:spPr bwMode="gray">
          <a:xfrm>
            <a:off x="3253423" y="4392177"/>
            <a:ext cx="210285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ctr"/>
            <a:r>
              <a:rPr lang="ru-RU" altLang="ru-RU" sz="2400" b="1" dirty="0">
                <a:solidFill>
                  <a:srgbClr val="000000"/>
                </a:solidFill>
              </a:rPr>
              <a:t>Опрос </a:t>
            </a:r>
          </a:p>
          <a:p>
            <a:pPr lvl="0" algn="ctr"/>
            <a:r>
              <a:rPr lang="ru-RU" altLang="ru-RU" sz="2400" b="1" dirty="0">
                <a:solidFill>
                  <a:srgbClr val="000000"/>
                </a:solidFill>
              </a:rPr>
              <a:t>обучающихся </a:t>
            </a:r>
          </a:p>
          <a:p>
            <a:pPr lvl="0" algn="ctr"/>
            <a:r>
              <a:rPr lang="ru-RU" altLang="ru-RU" sz="2400" b="1" dirty="0">
                <a:solidFill>
                  <a:srgbClr val="000000"/>
                </a:solidFill>
              </a:rPr>
              <a:t>на сайте</a:t>
            </a:r>
            <a:endParaRPr lang="en-US" altLang="ru-RU" sz="2400" b="1" dirty="0">
              <a:solidFill>
                <a:srgbClr val="000000"/>
              </a:solidFill>
            </a:endParaRPr>
          </a:p>
        </p:txBody>
      </p:sp>
      <p:sp>
        <p:nvSpPr>
          <p:cNvPr id="480274" name="Text Box 18"/>
          <p:cNvSpPr txBox="1">
            <a:spLocks noChangeArrowheads="1"/>
          </p:cNvSpPr>
          <p:nvPr/>
        </p:nvSpPr>
        <p:spPr bwMode="gray">
          <a:xfrm>
            <a:off x="7447250" y="4475094"/>
            <a:ext cx="17136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a:r>
              <a:rPr lang="ru-RU" altLang="ru-RU" sz="2400" b="1" dirty="0">
                <a:solidFill>
                  <a:srgbClr val="000000"/>
                </a:solidFill>
              </a:rPr>
              <a:t>Участники </a:t>
            </a:r>
          </a:p>
          <a:p>
            <a:pPr lvl="0" algn="ctr"/>
            <a:r>
              <a:rPr lang="ru-RU" altLang="ru-RU" sz="2400" b="1" dirty="0">
                <a:solidFill>
                  <a:srgbClr val="000000"/>
                </a:solidFill>
              </a:rPr>
              <a:t>рефлексии </a:t>
            </a:r>
          </a:p>
          <a:p>
            <a:pPr lvl="0" algn="ctr"/>
            <a:r>
              <a:rPr lang="ru-RU" altLang="ru-RU" sz="2400" b="1" dirty="0">
                <a:solidFill>
                  <a:srgbClr val="000000"/>
                </a:solidFill>
              </a:rPr>
              <a:t>на уроке</a:t>
            </a:r>
            <a:endParaRPr lang="en-US" altLang="ru-RU" sz="2400" b="1" dirty="0">
              <a:solidFill>
                <a:srgbClr val="000000"/>
              </a:solidFill>
            </a:endParaRPr>
          </a:p>
        </p:txBody>
      </p:sp>
      <p:sp>
        <p:nvSpPr>
          <p:cNvPr id="23" name="Text Box 12"/>
          <p:cNvSpPr txBox="1">
            <a:spLocks noChangeArrowheads="1"/>
          </p:cNvSpPr>
          <p:nvPr/>
        </p:nvSpPr>
        <p:spPr bwMode="gray">
          <a:xfrm>
            <a:off x="5136454" y="1967474"/>
            <a:ext cx="261437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a:r>
              <a:rPr lang="ru-RU" altLang="ru-RU" sz="2400" b="1" dirty="0">
                <a:solidFill>
                  <a:srgbClr val="000000"/>
                </a:solidFill>
              </a:rPr>
              <a:t>Мониторинговые </a:t>
            </a:r>
          </a:p>
          <a:p>
            <a:pPr lvl="0" algn="ctr"/>
            <a:r>
              <a:rPr lang="ru-RU" altLang="ru-RU" sz="2400" b="1" dirty="0">
                <a:solidFill>
                  <a:srgbClr val="000000"/>
                </a:solidFill>
              </a:rPr>
              <a:t>Исследования</a:t>
            </a:r>
          </a:p>
          <a:p>
            <a:pPr lvl="0" algn="ctr"/>
            <a:r>
              <a:rPr lang="ru-RU" altLang="ru-RU" sz="2400" b="1" dirty="0">
                <a:solidFill>
                  <a:srgbClr val="000000"/>
                </a:solidFill>
              </a:rPr>
              <a:t> по </a:t>
            </a:r>
            <a:r>
              <a:rPr lang="ru-RU" altLang="ru-RU" sz="2400" b="1" dirty="0" err="1">
                <a:solidFill>
                  <a:srgbClr val="000000"/>
                </a:solidFill>
              </a:rPr>
              <a:t>эмпатии</a:t>
            </a:r>
            <a:r>
              <a:rPr lang="ru-RU" altLang="ru-RU" sz="2400" b="1" dirty="0">
                <a:solidFill>
                  <a:srgbClr val="000000"/>
                </a:solidFill>
              </a:rPr>
              <a:t>, </a:t>
            </a:r>
          </a:p>
          <a:p>
            <a:pPr lvl="0" algn="ctr"/>
            <a:r>
              <a:rPr lang="ru-RU" altLang="ru-RU" sz="2400" b="1" dirty="0">
                <a:solidFill>
                  <a:srgbClr val="000000"/>
                </a:solidFill>
              </a:rPr>
              <a:t>рефлексии</a:t>
            </a:r>
            <a:endParaRPr lang="en-US" altLang="ru-RU" sz="2400" b="1" dirty="0">
              <a:solidFill>
                <a:srgbClr val="000000"/>
              </a:solidFill>
            </a:endParaRPr>
          </a:p>
        </p:txBody>
      </p:sp>
      <p:sp>
        <p:nvSpPr>
          <p:cNvPr id="18" name="Rectangle 2"/>
          <p:cNvSpPr>
            <a:spLocks noGrp="1" noChangeArrowheads="1"/>
          </p:cNvSpPr>
          <p:nvPr>
            <p:ph type="title"/>
          </p:nvPr>
        </p:nvSpPr>
        <p:spPr>
          <a:xfrm>
            <a:off x="4173404" y="-34820"/>
            <a:ext cx="5605394" cy="1143000"/>
          </a:xfrm>
          <a:noFill/>
          <a:ln/>
        </p:spPr>
        <p:txBody>
          <a:bodyPr>
            <a:normAutofit fontScale="90000"/>
          </a:bodyPr>
          <a:lstStyle/>
          <a:p>
            <a:pPr algn="r"/>
            <a:r>
              <a:rPr lang="ru-RU" altLang="ru-RU" sz="5400" b="1" dirty="0" smtClean="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ОБУЧАЮЩИЕСЯ</a:t>
            </a:r>
            <a:endParaRPr lang="en-US" altLang="ru-RU" sz="54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pic>
        <p:nvPicPr>
          <p:cNvPr id="19" name="Picture 2" descr="G:\эмблема школы.png"/>
          <p:cNvPicPr>
            <a:picLocks noChangeAspect="1" noChangeArrowheads="1"/>
          </p:cNvPicPr>
          <p:nvPr/>
        </p:nvPicPr>
        <p:blipFill>
          <a:blip r:embed="rId3" cstate="print"/>
          <a:srcRect/>
          <a:stretch>
            <a:fillRect/>
          </a:stretch>
        </p:blipFill>
        <p:spPr bwMode="auto">
          <a:xfrm>
            <a:off x="314429" y="4360966"/>
            <a:ext cx="2187786" cy="2144642"/>
          </a:xfrm>
          <a:prstGeom prst="rect">
            <a:avLst/>
          </a:prstGeom>
          <a:noFill/>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2059" y="1014827"/>
            <a:ext cx="4153917" cy="2769278"/>
          </a:xfrm>
          <a:prstGeom prst="rect">
            <a:avLst/>
          </a:prstGeom>
        </p:spPr>
      </p:pic>
    </p:spTree>
    <p:extLst>
      <p:ext uri="{BB962C8B-B14F-4D97-AF65-F5344CB8AC3E}">
        <p14:creationId xmlns:p14="http://schemas.microsoft.com/office/powerpoint/2010/main" val="1355693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4490" y="3658158"/>
            <a:ext cx="4528966" cy="3019311"/>
          </a:xfrm>
          <a:prstGeom prst="rect">
            <a:avLst/>
          </a:prstGeom>
        </p:spPr>
      </p:pic>
      <p:sp>
        <p:nvSpPr>
          <p:cNvPr id="483330" name="Rectangle 2"/>
          <p:cNvSpPr>
            <a:spLocks noGrp="1" noChangeArrowheads="1"/>
          </p:cNvSpPr>
          <p:nvPr>
            <p:ph type="title"/>
          </p:nvPr>
        </p:nvSpPr>
        <p:spPr>
          <a:xfrm>
            <a:off x="6023476" y="-197281"/>
            <a:ext cx="3789801" cy="1143000"/>
          </a:xfrm>
          <a:noFill/>
          <a:ln/>
        </p:spPr>
        <p:txBody>
          <a:bodyPr>
            <a:normAutofit/>
          </a:bodyPr>
          <a:lstStyle/>
          <a:p>
            <a:pPr algn="r"/>
            <a:r>
              <a:rPr lang="ru-RU" altLang="ru-RU" sz="4900" dirty="0" smtClean="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РОДИТЕЛИ</a:t>
            </a:r>
            <a:endParaRPr lang="en-US" altLang="ru-RU" sz="4900"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nvGrpSpPr>
          <p:cNvPr id="483331" name="Group 3"/>
          <p:cNvGrpSpPr>
            <a:grpSpLocks/>
          </p:cNvGrpSpPr>
          <p:nvPr/>
        </p:nvGrpSpPr>
        <p:grpSpPr bwMode="auto">
          <a:xfrm>
            <a:off x="2756493" y="754276"/>
            <a:ext cx="7056784" cy="4896544"/>
            <a:chOff x="1017" y="1152"/>
            <a:chExt cx="3735" cy="2486"/>
          </a:xfrm>
        </p:grpSpPr>
        <p:grpSp>
          <p:nvGrpSpPr>
            <p:cNvPr id="483332" name="Group 4"/>
            <p:cNvGrpSpPr>
              <a:grpSpLocks/>
            </p:cNvGrpSpPr>
            <p:nvPr/>
          </p:nvGrpSpPr>
          <p:grpSpPr bwMode="auto">
            <a:xfrm>
              <a:off x="2132" y="1152"/>
              <a:ext cx="1487" cy="1247"/>
              <a:chOff x="2057" y="862"/>
              <a:chExt cx="1549" cy="1351"/>
            </a:xfrm>
          </p:grpSpPr>
          <p:sp>
            <p:nvSpPr>
              <p:cNvPr id="483333" name="AutoShape 5"/>
              <p:cNvSpPr>
                <a:spLocks noChangeArrowheads="1"/>
              </p:cNvSpPr>
              <p:nvPr/>
            </p:nvSpPr>
            <p:spPr bwMode="gray">
              <a:xfrm>
                <a:off x="2070" y="885"/>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34" name="AutoShape 6"/>
              <p:cNvSpPr>
                <a:spLocks noChangeArrowheads="1"/>
              </p:cNvSpPr>
              <p:nvPr/>
            </p:nvSpPr>
            <p:spPr bwMode="gray">
              <a:xfrm>
                <a:off x="2057" y="862"/>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35" name="AutoShape 7"/>
              <p:cNvSpPr>
                <a:spLocks noChangeArrowheads="1"/>
              </p:cNvSpPr>
              <p:nvPr/>
            </p:nvSpPr>
            <p:spPr bwMode="gray">
              <a:xfrm>
                <a:off x="2147" y="942"/>
                <a:ext cx="1350" cy="1168"/>
              </a:xfrm>
              <a:prstGeom prst="hexagon">
                <a:avLst>
                  <a:gd name="adj" fmla="val 28896"/>
                  <a:gd name="vf" fmla="val 115470"/>
                </a:avLst>
              </a:prstGeom>
              <a:gradFill rotWithShape="1">
                <a:gsLst>
                  <a:gs pos="0">
                    <a:srgbClr val="006699"/>
                  </a:gs>
                  <a:gs pos="100000">
                    <a:srgbClr val="0099FF"/>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83336" name="Group 8"/>
            <p:cNvGrpSpPr>
              <a:grpSpLocks/>
            </p:cNvGrpSpPr>
            <p:nvPr/>
          </p:nvGrpSpPr>
          <p:grpSpPr bwMode="auto">
            <a:xfrm>
              <a:off x="1017" y="1773"/>
              <a:ext cx="1488" cy="1247"/>
              <a:chOff x="1110" y="2656"/>
              <a:chExt cx="1549" cy="1351"/>
            </a:xfrm>
          </p:grpSpPr>
          <p:sp>
            <p:nvSpPr>
              <p:cNvPr id="483337" name="AutoShape 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38" name="AutoShape 1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39" name="AutoShape 11"/>
              <p:cNvSpPr>
                <a:spLocks noChangeArrowheads="1"/>
              </p:cNvSpPr>
              <p:nvPr/>
            </p:nvSpPr>
            <p:spPr bwMode="gray">
              <a:xfrm>
                <a:off x="1200" y="2736"/>
                <a:ext cx="1350" cy="1168"/>
              </a:xfrm>
              <a:prstGeom prst="hexagon">
                <a:avLst>
                  <a:gd name="adj" fmla="val 28896"/>
                  <a:gd name="vf" fmla="val 115470"/>
                </a:avLst>
              </a:prstGeom>
              <a:gradFill rotWithShape="1">
                <a:gsLst>
                  <a:gs pos="0">
                    <a:srgbClr val="009999">
                      <a:gamma/>
                      <a:shade val="78824"/>
                      <a:invGamma/>
                    </a:srgbClr>
                  </a:gs>
                  <a:gs pos="100000">
                    <a:srgbClr val="009999"/>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83340" name="Text Box 12"/>
            <p:cNvSpPr txBox="1">
              <a:spLocks noChangeArrowheads="1"/>
            </p:cNvSpPr>
            <p:nvPr/>
          </p:nvSpPr>
          <p:spPr bwMode="gray">
            <a:xfrm>
              <a:off x="2286" y="1561"/>
              <a:ext cx="1133" cy="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a:r>
                <a:rPr lang="ru-RU" altLang="ru-RU" sz="2800" b="1" dirty="0">
                  <a:solidFill>
                    <a:srgbClr val="000000"/>
                  </a:solidFill>
                </a:rPr>
                <a:t>Экспертный </a:t>
              </a:r>
            </a:p>
            <a:p>
              <a:pPr lvl="0" algn="ctr"/>
              <a:r>
                <a:rPr lang="ru-RU" altLang="ru-RU" sz="2800" b="1" dirty="0">
                  <a:solidFill>
                    <a:srgbClr val="000000"/>
                  </a:solidFill>
                </a:rPr>
                <a:t>совет</a:t>
              </a:r>
              <a:endParaRPr lang="en-US" altLang="ru-RU" sz="2800" b="1" dirty="0">
                <a:solidFill>
                  <a:srgbClr val="000000"/>
                </a:solidFill>
              </a:endParaRPr>
            </a:p>
          </p:txBody>
        </p:sp>
        <p:grpSp>
          <p:nvGrpSpPr>
            <p:cNvPr id="483342" name="Group 14"/>
            <p:cNvGrpSpPr>
              <a:grpSpLocks/>
            </p:cNvGrpSpPr>
            <p:nvPr/>
          </p:nvGrpSpPr>
          <p:grpSpPr bwMode="auto">
            <a:xfrm>
              <a:off x="3264" y="1776"/>
              <a:ext cx="1488" cy="1247"/>
              <a:chOff x="3174" y="2656"/>
              <a:chExt cx="1549" cy="1351"/>
            </a:xfrm>
          </p:grpSpPr>
          <p:sp>
            <p:nvSpPr>
              <p:cNvPr id="483343" name="AutoShape 15"/>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44" name="AutoShape 16"/>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45" name="AutoShape 17"/>
              <p:cNvSpPr>
                <a:spLocks noChangeArrowheads="1"/>
              </p:cNvSpPr>
              <p:nvPr/>
            </p:nvSpPr>
            <p:spPr bwMode="gray">
              <a:xfrm>
                <a:off x="3264" y="2736"/>
                <a:ext cx="1350" cy="1168"/>
              </a:xfrm>
              <a:prstGeom prst="hexagon">
                <a:avLst>
                  <a:gd name="adj" fmla="val 28896"/>
                  <a:gd name="vf" fmla="val 115470"/>
                </a:avLst>
              </a:prstGeom>
              <a:gradFill rotWithShape="1">
                <a:gsLst>
                  <a:gs pos="0">
                    <a:srgbClr val="0099CC">
                      <a:gamma/>
                      <a:shade val="46275"/>
                      <a:invGamma/>
                    </a:srgbClr>
                  </a:gs>
                  <a:gs pos="100000">
                    <a:srgbClr val="0099CC"/>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83346" name="Text Box 18"/>
            <p:cNvSpPr txBox="1">
              <a:spLocks noChangeArrowheads="1"/>
            </p:cNvSpPr>
            <p:nvPr/>
          </p:nvSpPr>
          <p:spPr bwMode="gray">
            <a:xfrm>
              <a:off x="3544" y="2196"/>
              <a:ext cx="910"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r>
                <a:rPr lang="ru-RU" altLang="ru-RU" sz="2400" b="1" dirty="0" smtClean="0">
                  <a:solidFill>
                    <a:srgbClr val="000000"/>
                  </a:solidFill>
                </a:rPr>
                <a:t>Посещение</a:t>
              </a:r>
            </a:p>
            <a:p>
              <a:pPr lvl="0" algn="ctr"/>
              <a:r>
                <a:rPr lang="ru-RU" altLang="ru-RU" sz="2400" b="1" dirty="0" smtClean="0">
                  <a:solidFill>
                    <a:srgbClr val="000000"/>
                  </a:solidFill>
                </a:rPr>
                <a:t> </a:t>
              </a:r>
              <a:r>
                <a:rPr lang="ru-RU" altLang="ru-RU" sz="2400" b="1" dirty="0">
                  <a:solidFill>
                    <a:srgbClr val="000000"/>
                  </a:solidFill>
                </a:rPr>
                <a:t>уроков</a:t>
              </a:r>
              <a:endParaRPr lang="en-US" altLang="ru-RU" sz="2400" b="1" dirty="0">
                <a:solidFill>
                  <a:srgbClr val="000000"/>
                </a:solidFill>
              </a:endParaRPr>
            </a:p>
          </p:txBody>
        </p:sp>
        <p:grpSp>
          <p:nvGrpSpPr>
            <p:cNvPr id="483347" name="Group 19"/>
            <p:cNvGrpSpPr>
              <a:grpSpLocks/>
            </p:cNvGrpSpPr>
            <p:nvPr/>
          </p:nvGrpSpPr>
          <p:grpSpPr bwMode="auto">
            <a:xfrm>
              <a:off x="2142" y="2391"/>
              <a:ext cx="1488" cy="1247"/>
              <a:chOff x="3174" y="2656"/>
              <a:chExt cx="1549" cy="1351"/>
            </a:xfrm>
          </p:grpSpPr>
          <p:sp>
            <p:nvSpPr>
              <p:cNvPr id="483348" name="AutoShape 20"/>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49" name="AutoShape 21"/>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50" name="AutoShape 22"/>
              <p:cNvSpPr>
                <a:spLocks noChangeArrowheads="1"/>
              </p:cNvSpPr>
              <p:nvPr/>
            </p:nvSpPr>
            <p:spPr bwMode="gray">
              <a:xfrm>
                <a:off x="3264" y="2736"/>
                <a:ext cx="1350" cy="1168"/>
              </a:xfrm>
              <a:prstGeom prst="hexagon">
                <a:avLst>
                  <a:gd name="adj" fmla="val 28896"/>
                  <a:gd name="vf" fmla="val 115470"/>
                </a:avLst>
              </a:prstGeom>
              <a:gradFill rotWithShape="1">
                <a:gsLst>
                  <a:gs pos="0">
                    <a:srgbClr val="0066CC"/>
                  </a:gs>
                  <a:gs pos="100000">
                    <a:srgbClr val="0066CC">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83351" name="Text Box 23"/>
            <p:cNvSpPr txBox="1">
              <a:spLocks noChangeArrowheads="1"/>
            </p:cNvSpPr>
            <p:nvPr/>
          </p:nvSpPr>
          <p:spPr bwMode="gray">
            <a:xfrm>
              <a:off x="2288" y="2746"/>
              <a:ext cx="1115" cy="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a:r>
                <a:rPr lang="ru-RU" altLang="ru-RU" sz="2400" b="1" dirty="0">
                  <a:solidFill>
                    <a:srgbClr val="000000"/>
                  </a:solidFill>
                </a:rPr>
                <a:t>Просвещение </a:t>
              </a:r>
            </a:p>
            <a:p>
              <a:pPr lvl="0" algn="ctr"/>
              <a:r>
                <a:rPr lang="ru-RU" altLang="ru-RU" sz="2400" b="1" dirty="0">
                  <a:solidFill>
                    <a:srgbClr val="000000"/>
                  </a:solidFill>
                </a:rPr>
                <a:t>родителей</a:t>
              </a:r>
              <a:endParaRPr lang="en-US" altLang="ru-RU" sz="2400" b="1" dirty="0">
                <a:solidFill>
                  <a:srgbClr val="000000"/>
                </a:solidFill>
              </a:endParaRPr>
            </a:p>
          </p:txBody>
        </p:sp>
      </p:grpSp>
      <p:sp>
        <p:nvSpPr>
          <p:cNvPr id="24" name="Text Box 23"/>
          <p:cNvSpPr txBox="1">
            <a:spLocks noChangeArrowheads="1"/>
          </p:cNvSpPr>
          <p:nvPr/>
        </p:nvSpPr>
        <p:spPr bwMode="gray">
          <a:xfrm>
            <a:off x="3049875" y="2709968"/>
            <a:ext cx="224535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a:r>
              <a:rPr lang="ru-RU" altLang="ru-RU" sz="2400" b="1" dirty="0">
                <a:solidFill>
                  <a:srgbClr val="000000"/>
                </a:solidFill>
              </a:rPr>
              <a:t>Участие </a:t>
            </a:r>
            <a:r>
              <a:rPr lang="ru-RU" altLang="ru-RU" sz="2400" b="1" dirty="0" smtClean="0">
                <a:solidFill>
                  <a:srgbClr val="000000"/>
                </a:solidFill>
              </a:rPr>
              <a:t>в </a:t>
            </a:r>
          </a:p>
          <a:p>
            <a:pPr lvl="0"/>
            <a:r>
              <a:rPr lang="ru-RU" altLang="ru-RU" sz="2400" b="1" dirty="0" smtClean="0">
                <a:solidFill>
                  <a:srgbClr val="000000"/>
                </a:solidFill>
              </a:rPr>
              <a:t>анкетировании</a:t>
            </a:r>
            <a:endParaRPr lang="en-US" altLang="ru-RU" sz="2400" b="1" dirty="0">
              <a:solidFill>
                <a:srgbClr val="000000"/>
              </a:solidFill>
            </a:endParaRPr>
          </a:p>
        </p:txBody>
      </p:sp>
      <p:pic>
        <p:nvPicPr>
          <p:cNvPr id="25" name="Picture 2" descr="G:\эмблема школы.png"/>
          <p:cNvPicPr>
            <a:picLocks noChangeAspect="1" noChangeArrowheads="1"/>
          </p:cNvPicPr>
          <p:nvPr/>
        </p:nvPicPr>
        <p:blipFill>
          <a:blip r:embed="rId4" cstate="print"/>
          <a:srcRect/>
          <a:stretch>
            <a:fillRect/>
          </a:stretch>
        </p:blipFill>
        <p:spPr bwMode="auto">
          <a:xfrm>
            <a:off x="353667" y="1277648"/>
            <a:ext cx="2200973" cy="2157568"/>
          </a:xfrm>
          <a:prstGeom prst="rect">
            <a:avLst/>
          </a:prstGeom>
          <a:noFill/>
        </p:spPr>
      </p:pic>
    </p:spTree>
    <p:extLst>
      <p:ext uri="{BB962C8B-B14F-4D97-AF65-F5344CB8AC3E}">
        <p14:creationId xmlns:p14="http://schemas.microsoft.com/office/powerpoint/2010/main" val="18641155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3382" y="-143373"/>
            <a:ext cx="7158447" cy="678950"/>
          </a:xfrm>
        </p:spPr>
        <p:txBody>
          <a:bodyPr>
            <a:noAutofit/>
          </a:bodyPr>
          <a:lstStyle/>
          <a:p>
            <a:r>
              <a:rPr lang="ru-RU" altLang="ru-RU" sz="3600" b="1" dirty="0" smtClean="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День открытых дверей,  2019 г.</a:t>
            </a:r>
            <a:endParaRPr lang="ru-RU" sz="2000" dirty="0"/>
          </a:p>
        </p:txBody>
      </p:sp>
      <p:pic>
        <p:nvPicPr>
          <p:cNvPr id="4" name="Объект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70823" y="535577"/>
            <a:ext cx="7561006" cy="5670755"/>
          </a:xfrm>
        </p:spPr>
      </p:pic>
      <p:pic>
        <p:nvPicPr>
          <p:cNvPr id="5" name="Picture 2" descr="G:\эмблема школы.png"/>
          <p:cNvPicPr>
            <a:picLocks noChangeAspect="1" noChangeArrowheads="1"/>
          </p:cNvPicPr>
          <p:nvPr/>
        </p:nvPicPr>
        <p:blipFill>
          <a:blip r:embed="rId4" cstate="print"/>
          <a:srcRect/>
          <a:stretch>
            <a:fillRect/>
          </a:stretch>
        </p:blipFill>
        <p:spPr bwMode="auto">
          <a:xfrm>
            <a:off x="365824" y="1862808"/>
            <a:ext cx="1804999" cy="1769403"/>
          </a:xfrm>
          <a:prstGeom prst="rect">
            <a:avLst/>
          </a:prstGeom>
          <a:noFill/>
        </p:spPr>
      </p:pic>
    </p:spTree>
    <p:extLst>
      <p:ext uri="{BB962C8B-B14F-4D97-AF65-F5344CB8AC3E}">
        <p14:creationId xmlns:p14="http://schemas.microsoft.com/office/powerpoint/2010/main" val="36124316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35" y="161624"/>
            <a:ext cx="3922295" cy="2614863"/>
          </a:xfrm>
          <a:prstGeom prst="rect">
            <a:avLst/>
          </a:prstGeom>
        </p:spPr>
      </p:pic>
      <p:sp>
        <p:nvSpPr>
          <p:cNvPr id="483330" name="Rectangle 2"/>
          <p:cNvSpPr>
            <a:spLocks noGrp="1" noChangeArrowheads="1"/>
          </p:cNvSpPr>
          <p:nvPr>
            <p:ph type="title"/>
          </p:nvPr>
        </p:nvSpPr>
        <p:spPr>
          <a:xfrm>
            <a:off x="368968" y="5638337"/>
            <a:ext cx="9198473" cy="1143000"/>
          </a:xfrm>
          <a:noFill/>
          <a:ln/>
        </p:spPr>
        <p:txBody>
          <a:bodyPr>
            <a:noAutofit/>
          </a:bodyPr>
          <a:lstStyle/>
          <a:p>
            <a:pPr algn="r"/>
            <a:r>
              <a:rPr lang="ru-RU" altLang="ru-RU" sz="4400" b="1" dirty="0" smtClean="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НЕЗАВИСИМЫЕ ЭКСПЕРТЫ</a:t>
            </a:r>
            <a:endParaRPr lang="en-US" altLang="ru-RU" sz="4400" b="1" dirty="0">
              <a:solidFill>
                <a:srgbClr val="0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grpSp>
        <p:nvGrpSpPr>
          <p:cNvPr id="483331" name="Group 3"/>
          <p:cNvGrpSpPr>
            <a:grpSpLocks/>
          </p:cNvGrpSpPr>
          <p:nvPr/>
        </p:nvGrpSpPr>
        <p:grpSpPr bwMode="auto">
          <a:xfrm>
            <a:off x="3113196" y="348111"/>
            <a:ext cx="6640404" cy="5411005"/>
            <a:chOff x="1017" y="1152"/>
            <a:chExt cx="3735" cy="2486"/>
          </a:xfrm>
        </p:grpSpPr>
        <p:grpSp>
          <p:nvGrpSpPr>
            <p:cNvPr id="483332" name="Group 4"/>
            <p:cNvGrpSpPr>
              <a:grpSpLocks/>
            </p:cNvGrpSpPr>
            <p:nvPr/>
          </p:nvGrpSpPr>
          <p:grpSpPr bwMode="auto">
            <a:xfrm>
              <a:off x="2132" y="1152"/>
              <a:ext cx="1487" cy="1247"/>
              <a:chOff x="2057" y="862"/>
              <a:chExt cx="1549" cy="1351"/>
            </a:xfrm>
          </p:grpSpPr>
          <p:sp>
            <p:nvSpPr>
              <p:cNvPr id="483333" name="AutoShape 5"/>
              <p:cNvSpPr>
                <a:spLocks noChangeArrowheads="1"/>
              </p:cNvSpPr>
              <p:nvPr/>
            </p:nvSpPr>
            <p:spPr bwMode="gray">
              <a:xfrm>
                <a:off x="2070" y="885"/>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34" name="AutoShape 6"/>
              <p:cNvSpPr>
                <a:spLocks noChangeArrowheads="1"/>
              </p:cNvSpPr>
              <p:nvPr/>
            </p:nvSpPr>
            <p:spPr bwMode="gray">
              <a:xfrm>
                <a:off x="2057" y="862"/>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35" name="AutoShape 7"/>
              <p:cNvSpPr>
                <a:spLocks noChangeArrowheads="1"/>
              </p:cNvSpPr>
              <p:nvPr/>
            </p:nvSpPr>
            <p:spPr bwMode="gray">
              <a:xfrm>
                <a:off x="2147" y="942"/>
                <a:ext cx="1350" cy="1168"/>
              </a:xfrm>
              <a:prstGeom prst="hexagon">
                <a:avLst>
                  <a:gd name="adj" fmla="val 28896"/>
                  <a:gd name="vf" fmla="val 115470"/>
                </a:avLst>
              </a:prstGeom>
              <a:gradFill rotWithShape="1">
                <a:gsLst>
                  <a:gs pos="0">
                    <a:srgbClr val="006699"/>
                  </a:gs>
                  <a:gs pos="100000">
                    <a:srgbClr val="0099FF"/>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grpSp>
          <p:nvGrpSpPr>
            <p:cNvPr id="483336" name="Group 8"/>
            <p:cNvGrpSpPr>
              <a:grpSpLocks/>
            </p:cNvGrpSpPr>
            <p:nvPr/>
          </p:nvGrpSpPr>
          <p:grpSpPr bwMode="auto">
            <a:xfrm>
              <a:off x="1017" y="1773"/>
              <a:ext cx="1488" cy="1247"/>
              <a:chOff x="1110" y="2656"/>
              <a:chExt cx="1549" cy="1351"/>
            </a:xfrm>
          </p:grpSpPr>
          <p:sp>
            <p:nvSpPr>
              <p:cNvPr id="483337" name="AutoShape 9"/>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38" name="AutoShape 10"/>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39" name="AutoShape 11"/>
              <p:cNvSpPr>
                <a:spLocks noChangeArrowheads="1"/>
              </p:cNvSpPr>
              <p:nvPr/>
            </p:nvSpPr>
            <p:spPr bwMode="gray">
              <a:xfrm>
                <a:off x="1200" y="2736"/>
                <a:ext cx="1350" cy="1168"/>
              </a:xfrm>
              <a:prstGeom prst="hexagon">
                <a:avLst>
                  <a:gd name="adj" fmla="val 28896"/>
                  <a:gd name="vf" fmla="val 115470"/>
                </a:avLst>
              </a:prstGeom>
              <a:gradFill rotWithShape="1">
                <a:gsLst>
                  <a:gs pos="0">
                    <a:srgbClr val="009999">
                      <a:gamma/>
                      <a:shade val="78824"/>
                      <a:invGamma/>
                    </a:srgbClr>
                  </a:gs>
                  <a:gs pos="100000">
                    <a:srgbClr val="009999"/>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83340" name="Text Box 12"/>
            <p:cNvSpPr txBox="1">
              <a:spLocks noChangeArrowheads="1"/>
            </p:cNvSpPr>
            <p:nvPr/>
          </p:nvSpPr>
          <p:spPr bwMode="gray">
            <a:xfrm>
              <a:off x="2391" y="1561"/>
              <a:ext cx="947"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a:r>
                <a:rPr lang="ru-RU" altLang="ru-RU" sz="2400" b="1" dirty="0">
                  <a:solidFill>
                    <a:srgbClr val="000000"/>
                  </a:solidFill>
                </a:rPr>
                <a:t>Посещение </a:t>
              </a:r>
            </a:p>
            <a:p>
              <a:pPr lvl="0" algn="ctr"/>
              <a:r>
                <a:rPr lang="ru-RU" altLang="ru-RU" sz="2400" b="1" dirty="0">
                  <a:solidFill>
                    <a:srgbClr val="000000"/>
                  </a:solidFill>
                </a:rPr>
                <a:t>открытых </a:t>
              </a:r>
            </a:p>
            <a:p>
              <a:pPr lvl="0" algn="ctr"/>
              <a:r>
                <a:rPr lang="ru-RU" altLang="ru-RU" sz="2400" b="1" dirty="0">
                  <a:solidFill>
                    <a:srgbClr val="000000"/>
                  </a:solidFill>
                </a:rPr>
                <a:t>уроков</a:t>
              </a:r>
              <a:endParaRPr lang="en-US" altLang="ru-RU" sz="2400" b="1" dirty="0">
                <a:solidFill>
                  <a:srgbClr val="000000"/>
                </a:solidFill>
              </a:endParaRPr>
            </a:p>
          </p:txBody>
        </p:sp>
        <p:grpSp>
          <p:nvGrpSpPr>
            <p:cNvPr id="483342" name="Group 14"/>
            <p:cNvGrpSpPr>
              <a:grpSpLocks/>
            </p:cNvGrpSpPr>
            <p:nvPr/>
          </p:nvGrpSpPr>
          <p:grpSpPr bwMode="auto">
            <a:xfrm>
              <a:off x="3264" y="1776"/>
              <a:ext cx="1488" cy="1247"/>
              <a:chOff x="3174" y="2656"/>
              <a:chExt cx="1549" cy="1351"/>
            </a:xfrm>
          </p:grpSpPr>
          <p:sp>
            <p:nvSpPr>
              <p:cNvPr id="483343" name="AutoShape 15"/>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44" name="AutoShape 16"/>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45" name="AutoShape 17"/>
              <p:cNvSpPr>
                <a:spLocks noChangeArrowheads="1"/>
              </p:cNvSpPr>
              <p:nvPr/>
            </p:nvSpPr>
            <p:spPr bwMode="gray">
              <a:xfrm>
                <a:off x="3264" y="2736"/>
                <a:ext cx="1350" cy="1168"/>
              </a:xfrm>
              <a:prstGeom prst="hexagon">
                <a:avLst>
                  <a:gd name="adj" fmla="val 28896"/>
                  <a:gd name="vf" fmla="val 115470"/>
                </a:avLst>
              </a:prstGeom>
              <a:gradFill rotWithShape="1">
                <a:gsLst>
                  <a:gs pos="0">
                    <a:srgbClr val="0099CC">
                      <a:gamma/>
                      <a:shade val="46275"/>
                      <a:invGamma/>
                    </a:srgbClr>
                  </a:gs>
                  <a:gs pos="100000">
                    <a:srgbClr val="0099CC"/>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83346" name="Text Box 18"/>
            <p:cNvSpPr txBox="1">
              <a:spLocks noChangeArrowheads="1"/>
            </p:cNvSpPr>
            <p:nvPr/>
          </p:nvSpPr>
          <p:spPr bwMode="gray">
            <a:xfrm>
              <a:off x="3398" y="2126"/>
              <a:ext cx="1202"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a:r>
                <a:rPr lang="ru-RU" altLang="ru-RU" sz="2400" b="1" dirty="0">
                  <a:solidFill>
                    <a:srgbClr val="000000"/>
                  </a:solidFill>
                </a:rPr>
                <a:t>Заполнение</a:t>
              </a:r>
            </a:p>
            <a:p>
              <a:pPr lvl="0" algn="ctr"/>
              <a:r>
                <a:rPr lang="ru-RU" altLang="ru-RU" sz="2400" b="1" dirty="0">
                  <a:solidFill>
                    <a:srgbClr val="000000"/>
                  </a:solidFill>
                </a:rPr>
                <a:t> листов оценки </a:t>
              </a:r>
            </a:p>
            <a:p>
              <a:pPr lvl="0" algn="ctr"/>
              <a:r>
                <a:rPr lang="ru-RU" altLang="ru-RU" sz="2400" b="1" dirty="0">
                  <a:solidFill>
                    <a:srgbClr val="000000"/>
                  </a:solidFill>
                </a:rPr>
                <a:t>мероприятия</a:t>
              </a:r>
              <a:endParaRPr lang="en-US" altLang="ru-RU" sz="2400" b="1" dirty="0">
                <a:solidFill>
                  <a:srgbClr val="000000"/>
                </a:solidFill>
              </a:endParaRPr>
            </a:p>
          </p:txBody>
        </p:sp>
        <p:grpSp>
          <p:nvGrpSpPr>
            <p:cNvPr id="483347" name="Group 19"/>
            <p:cNvGrpSpPr>
              <a:grpSpLocks/>
            </p:cNvGrpSpPr>
            <p:nvPr/>
          </p:nvGrpSpPr>
          <p:grpSpPr bwMode="auto">
            <a:xfrm>
              <a:off x="2142" y="2390"/>
              <a:ext cx="1489" cy="1248"/>
              <a:chOff x="3173" y="2655"/>
              <a:chExt cx="1550" cy="1352"/>
            </a:xfrm>
          </p:grpSpPr>
          <p:sp>
            <p:nvSpPr>
              <p:cNvPr id="483348" name="AutoShape 20"/>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49" name="AutoShape 21"/>
              <p:cNvSpPr>
                <a:spLocks noChangeArrowheads="1"/>
              </p:cNvSpPr>
              <p:nvPr/>
            </p:nvSpPr>
            <p:spPr bwMode="gray">
              <a:xfrm>
                <a:off x="3173" y="2655"/>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483350" name="AutoShape 22"/>
              <p:cNvSpPr>
                <a:spLocks noChangeArrowheads="1"/>
              </p:cNvSpPr>
              <p:nvPr/>
            </p:nvSpPr>
            <p:spPr bwMode="gray">
              <a:xfrm>
                <a:off x="3264" y="2736"/>
                <a:ext cx="1350" cy="1168"/>
              </a:xfrm>
              <a:prstGeom prst="hexagon">
                <a:avLst>
                  <a:gd name="adj" fmla="val 28896"/>
                  <a:gd name="vf" fmla="val 115470"/>
                </a:avLst>
              </a:prstGeom>
              <a:gradFill rotWithShape="1">
                <a:gsLst>
                  <a:gs pos="0">
                    <a:srgbClr val="0066CC"/>
                  </a:gs>
                  <a:gs pos="100000">
                    <a:srgbClr val="0066CC">
                      <a:gamma/>
                      <a:shade val="46275"/>
                      <a:invGamma/>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grpSp>
        <p:sp>
          <p:nvSpPr>
            <p:cNvPr id="483351" name="Text Box 23"/>
            <p:cNvSpPr txBox="1">
              <a:spLocks noChangeArrowheads="1"/>
            </p:cNvSpPr>
            <p:nvPr/>
          </p:nvSpPr>
          <p:spPr bwMode="gray">
            <a:xfrm>
              <a:off x="2378" y="2694"/>
              <a:ext cx="1054" cy="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a:r>
                <a:rPr lang="ru-RU" altLang="ru-RU" sz="2400" b="1" dirty="0">
                  <a:solidFill>
                    <a:srgbClr val="000000"/>
                  </a:solidFill>
                </a:rPr>
                <a:t>Участие </a:t>
              </a:r>
            </a:p>
            <a:p>
              <a:pPr lvl="0" algn="ctr"/>
              <a:r>
                <a:rPr lang="ru-RU" altLang="ru-RU" sz="2400" b="1" dirty="0">
                  <a:solidFill>
                    <a:srgbClr val="000000"/>
                  </a:solidFill>
                </a:rPr>
                <a:t>в анализе </a:t>
              </a:r>
            </a:p>
            <a:p>
              <a:pPr lvl="0" algn="ctr"/>
              <a:r>
                <a:rPr lang="ru-RU" altLang="ru-RU" sz="2400" b="1" dirty="0">
                  <a:solidFill>
                    <a:srgbClr val="000000"/>
                  </a:solidFill>
                </a:rPr>
                <a:t>мероприятия</a:t>
              </a:r>
              <a:endParaRPr lang="en-US" altLang="ru-RU" sz="2400" b="1" dirty="0">
                <a:solidFill>
                  <a:srgbClr val="000000"/>
                </a:solidFill>
              </a:endParaRPr>
            </a:p>
          </p:txBody>
        </p:sp>
      </p:grpSp>
      <p:sp>
        <p:nvSpPr>
          <p:cNvPr id="24" name="Text Box 23"/>
          <p:cNvSpPr txBox="1">
            <a:spLocks noChangeArrowheads="1"/>
          </p:cNvSpPr>
          <p:nvPr/>
        </p:nvSpPr>
        <p:spPr bwMode="gray">
          <a:xfrm>
            <a:off x="3248079" y="2519253"/>
            <a:ext cx="246657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0" algn="ctr"/>
            <a:r>
              <a:rPr lang="ru-RU" altLang="ru-RU" sz="2400" b="1" dirty="0">
                <a:solidFill>
                  <a:srgbClr val="000000"/>
                </a:solidFill>
              </a:rPr>
              <a:t>Участие </a:t>
            </a:r>
          </a:p>
          <a:p>
            <a:pPr lvl="0" algn="ctr"/>
            <a:r>
              <a:rPr lang="ru-RU" altLang="ru-RU" sz="2400" b="1" dirty="0">
                <a:solidFill>
                  <a:srgbClr val="000000"/>
                </a:solidFill>
              </a:rPr>
              <a:t>в анкетировании</a:t>
            </a:r>
            <a:endParaRPr lang="en-US" altLang="ru-RU" sz="2400" b="1" dirty="0">
              <a:solidFill>
                <a:srgbClr val="000000"/>
              </a:solidFill>
            </a:endParaRPr>
          </a:p>
        </p:txBody>
      </p:sp>
      <p:pic>
        <p:nvPicPr>
          <p:cNvPr id="25" name="Picture 2" descr="G:\эмблема школы.png"/>
          <p:cNvPicPr>
            <a:picLocks noChangeAspect="1" noChangeArrowheads="1"/>
          </p:cNvPicPr>
          <p:nvPr/>
        </p:nvPicPr>
        <p:blipFill>
          <a:blip r:embed="rId4" cstate="print"/>
          <a:srcRect/>
          <a:stretch>
            <a:fillRect/>
          </a:stretch>
        </p:blipFill>
        <p:spPr bwMode="auto">
          <a:xfrm>
            <a:off x="591912" y="2923714"/>
            <a:ext cx="1981459" cy="1942383"/>
          </a:xfrm>
          <a:prstGeom prst="rect">
            <a:avLst/>
          </a:prstGeom>
          <a:noFill/>
        </p:spPr>
      </p:pic>
    </p:spTree>
    <p:extLst>
      <p:ext uri="{BB962C8B-B14F-4D97-AF65-F5344CB8AC3E}">
        <p14:creationId xmlns:p14="http://schemas.microsoft.com/office/powerpoint/2010/main" val="4010366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 (1)">
  <a:themeElements>
    <a:clrScheme name="busine1_p 2">
      <a:dk1>
        <a:srgbClr val="000000"/>
      </a:dk1>
      <a:lt1>
        <a:srgbClr val="FFFFFF"/>
      </a:lt1>
      <a:dk2>
        <a:srgbClr val="1C4372"/>
      </a:dk2>
      <a:lt2>
        <a:srgbClr val="969696"/>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fontScheme name="busine1_p">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usine1_p 1">
        <a:dk1>
          <a:srgbClr val="000000"/>
        </a:dk1>
        <a:lt1>
          <a:srgbClr val="FFFFFF"/>
        </a:lt1>
        <a:dk2>
          <a:srgbClr val="04617B"/>
        </a:dk2>
        <a:lt2>
          <a:srgbClr val="969696"/>
        </a:lt2>
        <a:accent1>
          <a:srgbClr val="F79646"/>
        </a:accent1>
        <a:accent2>
          <a:srgbClr val="4BACC6"/>
        </a:accent2>
        <a:accent3>
          <a:srgbClr val="FFFFFF"/>
        </a:accent3>
        <a:accent4>
          <a:srgbClr val="000000"/>
        </a:accent4>
        <a:accent5>
          <a:srgbClr val="FAC9B0"/>
        </a:accent5>
        <a:accent6>
          <a:srgbClr val="439BB3"/>
        </a:accent6>
        <a:hlink>
          <a:srgbClr val="7E6BC9"/>
        </a:hlink>
        <a:folHlink>
          <a:srgbClr val="A5C249"/>
        </a:folHlink>
      </a:clrScheme>
      <a:clrMap bg1="lt1" tx1="dk1" bg2="lt2" tx2="dk2" accent1="accent1" accent2="accent2" accent3="accent3" accent4="accent4" accent5="accent5" accent6="accent6" hlink="hlink" folHlink="folHlink"/>
    </a:extraClrScheme>
    <a:extraClrScheme>
      <a:clrScheme name="busine1_p 2">
        <a:dk1>
          <a:srgbClr val="000000"/>
        </a:dk1>
        <a:lt1>
          <a:srgbClr val="FFFFFF"/>
        </a:lt1>
        <a:dk2>
          <a:srgbClr val="1C4372"/>
        </a:dk2>
        <a:lt2>
          <a:srgbClr val="969696"/>
        </a:lt2>
        <a:accent1>
          <a:srgbClr val="4F81BD"/>
        </a:accent1>
        <a:accent2>
          <a:srgbClr val="C0504D"/>
        </a:accent2>
        <a:accent3>
          <a:srgbClr val="FFFFFF"/>
        </a:accent3>
        <a:accent4>
          <a:srgbClr val="000000"/>
        </a:accent4>
        <a:accent5>
          <a:srgbClr val="B2C1DB"/>
        </a:accent5>
        <a:accent6>
          <a:srgbClr val="AE4845"/>
        </a:accent6>
        <a:hlink>
          <a:srgbClr val="9BBB59"/>
        </a:hlink>
        <a:folHlink>
          <a:srgbClr val="8064A2"/>
        </a:folHlink>
      </a:clrScheme>
      <a:clrMap bg1="lt1" tx1="dk1" bg2="lt2" tx2="dk2" accent1="accent1" accent2="accent2" accent3="accent3" accent4="accent4" accent5="accent5" accent6="accent6" hlink="hlink" folHlink="folHlink"/>
    </a:extraClrScheme>
    <a:extraClrScheme>
      <a:clrScheme name="busine1_p 3">
        <a:dk1>
          <a:srgbClr val="000000"/>
        </a:dk1>
        <a:lt1>
          <a:srgbClr val="FFFFFF"/>
        </a:lt1>
        <a:dk2>
          <a:srgbClr val="4F271C"/>
        </a:dk2>
        <a:lt2>
          <a:srgbClr val="969696"/>
        </a:lt2>
        <a:accent1>
          <a:srgbClr val="3891A7"/>
        </a:accent1>
        <a:accent2>
          <a:srgbClr val="EDAA01"/>
        </a:accent2>
        <a:accent3>
          <a:srgbClr val="FFFFFF"/>
        </a:accent3>
        <a:accent4>
          <a:srgbClr val="000000"/>
        </a:accent4>
        <a:accent5>
          <a:srgbClr val="AEC7D0"/>
        </a:accent5>
        <a:accent6>
          <a:srgbClr val="D79A01"/>
        </a:accent6>
        <a:hlink>
          <a:srgbClr val="C32D2E"/>
        </a:hlink>
        <a:folHlink>
          <a:srgbClr val="84AA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854</TotalTime>
  <Words>1822</Words>
  <Application>Microsoft Office PowerPoint</Application>
  <PresentationFormat>Лист A4 (210x297 мм)</PresentationFormat>
  <Paragraphs>229</Paragraphs>
  <Slides>21</Slides>
  <Notes>19</Notes>
  <HiddenSlides>0</HiddenSlides>
  <MMClips>0</MMClips>
  <ScaleCrop>false</ScaleCrop>
  <HeadingPairs>
    <vt:vector size="4" baseType="variant">
      <vt:variant>
        <vt:lpstr>Тема</vt:lpstr>
      </vt:variant>
      <vt:variant>
        <vt:i4>2</vt:i4>
      </vt:variant>
      <vt:variant>
        <vt:lpstr>Заголовки слайдов</vt:lpstr>
      </vt:variant>
      <vt:variant>
        <vt:i4>21</vt:i4>
      </vt:variant>
    </vt:vector>
  </HeadingPairs>
  <TitlesOfParts>
    <vt:vector size="23" baseType="lpstr">
      <vt:lpstr>1_Тема Office</vt:lpstr>
      <vt:lpstr>2 (1)</vt:lpstr>
      <vt:lpstr>Муниципальное бюджетное общеобразовательное учреждение  «Средняя общеобразовательная школа №6» г.Артемовский Свердловская область</vt:lpstr>
      <vt:lpstr>Презентация PowerPoint</vt:lpstr>
      <vt:lpstr>Участники проекта  «Блочно-событийные погружения»</vt:lpstr>
      <vt:lpstr>Погружение  учителей в суть проекта холдинга</vt:lpstr>
      <vt:lpstr>Результаты опроса педагогов по включению в блочно-событийные погружения</vt:lpstr>
      <vt:lpstr>ОБУЧАЮЩИЕСЯ</vt:lpstr>
      <vt:lpstr>РОДИТЕЛИ</vt:lpstr>
      <vt:lpstr>День открытых дверей,  2019 г.</vt:lpstr>
      <vt:lpstr>НЕЗАВИСИМЫЕ ЭКСПЕРТЫ</vt:lpstr>
      <vt:lpstr>Участие в первом ежегодном международном научно-практическом форсайт-форуме «Прогрессивные подходы к развитию человеческого потенциала  (г.Москва, 9 апреля 2019)</vt:lpstr>
      <vt:lpstr>Основные направления деятельности по проекту блочно-событийных погружений:</vt:lpstr>
      <vt:lpstr>Презентация PowerPoint</vt:lpstr>
      <vt:lpstr>Презентация PowerPoint</vt:lpstr>
      <vt:lpstr>Презентация PowerPoint</vt:lpstr>
      <vt:lpstr>Презентация PowerPoint</vt:lpstr>
      <vt:lpstr>Погружение  учителей</vt:lpstr>
      <vt:lpstr>Промежуточный контроль  (ежемесячно) </vt:lpstr>
      <vt:lpstr>Итоговый контроль  </vt:lpstr>
      <vt:lpstr>План работы МБОУ «СОШ №6»  по блочно-событийным погружениям</vt:lpstr>
      <vt:lpstr>План работы МБОУ «СОШ №6»  по блочно-событийным погружениям</vt:lpstr>
      <vt:lpstr>Желаем совместных творческих  успехов</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«Вчера ученики – теперь учителя»</dc:title>
  <dc:creator>МБОУ_СОШ_6</dc:creator>
  <cp:lastModifiedBy>user</cp:lastModifiedBy>
  <cp:revision>32</cp:revision>
  <dcterms:created xsi:type="dcterms:W3CDTF">2019-05-15T09:03:29Z</dcterms:created>
  <dcterms:modified xsi:type="dcterms:W3CDTF">2019-05-23T03:56:58Z</dcterms:modified>
</cp:coreProperties>
</file>